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70" r:id="rId1"/>
  </p:sldMasterIdLst>
  <p:notesMasterIdLst>
    <p:notesMasterId r:id="rId9"/>
  </p:notesMasterIdLst>
  <p:sldIdLst>
    <p:sldId id="2147475262" r:id="rId2"/>
    <p:sldId id="287" r:id="rId3"/>
    <p:sldId id="1418" r:id="rId4"/>
    <p:sldId id="1417" r:id="rId5"/>
    <p:sldId id="1419" r:id="rId6"/>
    <p:sldId id="262" r:id="rId7"/>
    <p:sldId id="1420" r:id="rId8"/>
  </p:sldIdLst>
  <p:sldSz cx="9144000" cy="5143500" type="screen16x9"/>
  <p:notesSz cx="6858000" cy="9144000"/>
  <p:embeddedFontLst>
    <p:embeddedFont>
      <p:font typeface="Merriweather Sans" panose="020F0502020204030204" pitchFamily="34" charset="0"/>
      <p:regular r:id="rId10"/>
      <p:bold r:id="rId11"/>
      <p:italic r:id="rId12"/>
      <p:boldItalic r:id="rId13"/>
    </p:embeddedFont>
    <p:embeddedFont>
      <p:font typeface="Open Sans" panose="020B0606030504020204" pitchFamily="34" charset="0"/>
      <p:regular r:id="rId14"/>
      <p:bold r:id="rId15"/>
      <p:italic r:id="rId16"/>
      <p:boldItalic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48"/>
    <a:srgbClr val="FF9900"/>
    <a:srgbClr val="0000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autoAdjust="0"/>
    <p:restoredTop sz="90748" autoAdjust="0"/>
  </p:normalViewPr>
  <p:slideViewPr>
    <p:cSldViewPr snapToGrid="0">
      <p:cViewPr varScale="1">
        <p:scale>
          <a:sx n="154" d="100"/>
          <a:sy n="154" d="100"/>
        </p:scale>
        <p:origin x="1016"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660794-A7A1-445A-B384-EA30980CF608}" type="datetimeFigureOut">
              <a:rPr lang="en-US" smtClean="0"/>
              <a:t>6/4/25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8FD32-26F9-4284-990C-37CF07EB94F5}" type="slidenum">
              <a:rPr lang="en-US" smtClean="0"/>
              <a:t>‹#›</a:t>
            </a:fld>
            <a:endParaRPr lang="en-US"/>
          </a:p>
        </p:txBody>
      </p:sp>
    </p:spTree>
    <p:extLst>
      <p:ext uri="{BB962C8B-B14F-4D97-AF65-F5344CB8AC3E}">
        <p14:creationId xmlns:p14="http://schemas.microsoft.com/office/powerpoint/2010/main" val="26805006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Clr>
                <a:srgbClr val="003E51"/>
              </a:buClr>
              <a:buSzPts val="1700"/>
              <a:buFont typeface="Arial"/>
              <a:buNone/>
            </a:pPr>
            <a:r>
              <a:rPr lang="en-US" sz="1700" b="1">
                <a:solidFill>
                  <a:srgbClr val="003E51"/>
                </a:solidFill>
                <a:highlight>
                  <a:srgbClr val="FFFF00"/>
                </a:highlight>
                <a:latin typeface="Arial"/>
                <a:ea typeface="Arial"/>
                <a:cs typeface="Arial"/>
                <a:sym typeface="Arial"/>
              </a:rPr>
              <a:t>Slide 3: AI in Action </a:t>
            </a:r>
            <a:r>
              <a:rPr lang="en-US" sz="1700" b="1">
                <a:solidFill>
                  <a:srgbClr val="003E51"/>
                </a:solidFill>
                <a:latin typeface="Arial"/>
                <a:ea typeface="Arial"/>
                <a:cs typeface="Arial"/>
                <a:sym typeface="Arial"/>
              </a:rPr>
              <a:t>– demo, images, etc.</a:t>
            </a:r>
            <a:endParaRPr sz="1400">
              <a:solidFill>
                <a:srgbClr val="003E51"/>
              </a:solidFill>
              <a:latin typeface="Arial"/>
              <a:ea typeface="Arial"/>
              <a:cs typeface="Arial"/>
              <a:sym typeface="Arial"/>
            </a:endParaRPr>
          </a:p>
          <a:p>
            <a:pPr marL="457200" lvl="1" indent="0" algn="l" rtl="0">
              <a:lnSpc>
                <a:spcPct val="107000"/>
              </a:lnSpc>
              <a:spcBef>
                <a:spcPts val="800"/>
              </a:spcBef>
              <a:spcAft>
                <a:spcPts val="0"/>
              </a:spcAft>
              <a:buNone/>
            </a:pPr>
            <a:r>
              <a:rPr lang="en-US" sz="1700">
                <a:solidFill>
                  <a:srgbClr val="003E51"/>
                </a:solidFill>
                <a:latin typeface="Arial"/>
                <a:ea typeface="Arial"/>
                <a:cs typeface="Arial"/>
                <a:sym typeface="Arial"/>
              </a:rPr>
              <a:t>Tell your story using a pictures, images, charts, graphics, demo, etc. </a:t>
            </a:r>
            <a:r>
              <a:rPr lang="en-US" sz="1400">
                <a:solidFill>
                  <a:srgbClr val="003E51"/>
                </a:solidFill>
                <a:latin typeface="Arial"/>
                <a:ea typeface="Arial"/>
                <a:cs typeface="Arial"/>
                <a:sym typeface="Arial"/>
              </a:rPr>
              <a:t>(Note: videos may not work &amp; may take time away from you, embedded videos may work; we will test)</a:t>
            </a:r>
            <a:endParaRPr/>
          </a:p>
          <a:p>
            <a:pPr marL="0" lvl="0" indent="0" algn="l" rtl="0">
              <a:spcBef>
                <a:spcPts val="8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92C65-80EF-6F09-577D-512CF8E6409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B50866F-C70A-59AC-4AD5-987129542CE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9049768-F4B7-267E-42A6-F7127DE00D3A}"/>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5" name="Footer Placeholder 4">
            <a:extLst>
              <a:ext uri="{FF2B5EF4-FFF2-40B4-BE49-F238E27FC236}">
                <a16:creationId xmlns:a16="http://schemas.microsoft.com/office/drawing/2014/main" id="{8D1967D2-5F38-C373-CB60-8AA7D918A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91061-B042-9F04-25ED-7372363B2E59}"/>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895002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2C2A-AF93-279C-D4D3-E220709C45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8C69D7-C4C6-A4B1-EA72-0BD939FE67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D39D8-C623-3B3E-9C55-EE3642C918B1}"/>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5" name="Footer Placeholder 4">
            <a:extLst>
              <a:ext uri="{FF2B5EF4-FFF2-40B4-BE49-F238E27FC236}">
                <a16:creationId xmlns:a16="http://schemas.microsoft.com/office/drawing/2014/main" id="{7102DEDA-2709-0BD6-C950-A462D3E1F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2676F-01D5-AF86-F1B3-2AA065282F29}"/>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473657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EEEB0B-0BD3-0F23-6A13-04A313100FE2}"/>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64B7F6-AEAB-54A3-D3D1-1E2847CF7A50}"/>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DA0EF-FEFF-232E-F3AD-F0F71FE4AED2}"/>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5" name="Footer Placeholder 4">
            <a:extLst>
              <a:ext uri="{FF2B5EF4-FFF2-40B4-BE49-F238E27FC236}">
                <a16:creationId xmlns:a16="http://schemas.microsoft.com/office/drawing/2014/main" id="{FA53544E-19D9-9B60-D8C9-C51C7824D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D8E5F-BE73-C9D8-E0F1-71E8F7964C6B}"/>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523390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ext and 3 Photos">
  <p:cSld name="1_Text and 3 Photos">
    <p:spTree>
      <p:nvGrpSpPr>
        <p:cNvPr id="1" name="Shape 90"/>
        <p:cNvGrpSpPr/>
        <p:nvPr/>
      </p:nvGrpSpPr>
      <p:grpSpPr>
        <a:xfrm>
          <a:off x="0" y="0"/>
          <a:ext cx="0" cy="0"/>
          <a:chOff x="0" y="0"/>
          <a:chExt cx="0" cy="0"/>
        </a:xfrm>
      </p:grpSpPr>
      <p:sp>
        <p:nvSpPr>
          <p:cNvPr id="91" name="Google Shape;91;p17"/>
          <p:cNvSpPr/>
          <p:nvPr/>
        </p:nvSpPr>
        <p:spPr>
          <a:xfrm>
            <a:off x="0" y="0"/>
            <a:ext cx="9144000" cy="5143500"/>
          </a:xfrm>
          <a:prstGeom prst="rect">
            <a:avLst/>
          </a:prstGeom>
          <a:solidFill>
            <a:schemeClr val="lt1"/>
          </a:solidFill>
          <a:ln>
            <a:noFill/>
          </a:ln>
        </p:spPr>
        <p:txBody>
          <a:bodyPr spcFirstLastPara="1" wrap="square" lIns="68569" tIns="34275" rIns="68569" bIns="3427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white"/>
              </a:solidFill>
              <a:effectLst/>
              <a:uLnTx/>
              <a:uFillTx/>
              <a:latin typeface="Arial"/>
              <a:ea typeface="Arial"/>
              <a:cs typeface="Arial"/>
              <a:sym typeface="Arial"/>
            </a:endParaRPr>
          </a:p>
        </p:txBody>
      </p:sp>
      <p:pic>
        <p:nvPicPr>
          <p:cNvPr id="92" name="Google Shape;92;p17" descr="A close-up of a computer screen&#10;&#10;AI-generated content may be incorrect."/>
          <p:cNvPicPr preferRelativeResize="0"/>
          <p:nvPr/>
        </p:nvPicPr>
        <p:blipFill rotWithShape="1">
          <a:blip r:embed="rId2">
            <a:alphaModFix amt="38000"/>
          </a:blip>
          <a:srcRect/>
          <a:stretch/>
        </p:blipFill>
        <p:spPr>
          <a:xfrm>
            <a:off x="0" y="0"/>
            <a:ext cx="9144000" cy="5143500"/>
          </a:xfrm>
          <a:prstGeom prst="rect">
            <a:avLst/>
          </a:prstGeom>
          <a:noFill/>
          <a:ln>
            <a:noFill/>
          </a:ln>
        </p:spPr>
      </p:pic>
      <p:sp>
        <p:nvSpPr>
          <p:cNvPr id="93" name="Google Shape;93;p17"/>
          <p:cNvSpPr>
            <a:spLocks noGrp="1"/>
          </p:cNvSpPr>
          <p:nvPr>
            <p:ph type="pic" idx="2"/>
          </p:nvPr>
        </p:nvSpPr>
        <p:spPr>
          <a:xfrm>
            <a:off x="5637069" y="367307"/>
            <a:ext cx="3112078" cy="3955311"/>
          </a:xfrm>
          <a:prstGeom prst="rect">
            <a:avLst/>
          </a:prstGeom>
          <a:solidFill>
            <a:srgbClr val="BFBFBF"/>
          </a:solidFill>
          <a:ln w="9525" cap="flat" cmpd="sng">
            <a:solidFill>
              <a:schemeClr val="lt1"/>
            </a:solidFill>
            <a:prstDash val="solid"/>
            <a:round/>
            <a:headEnd type="none" w="sm" len="sm"/>
            <a:tailEnd type="none" w="sm" len="sm"/>
          </a:ln>
        </p:spPr>
      </p:sp>
      <p:sp>
        <p:nvSpPr>
          <p:cNvPr id="94" name="Google Shape;94;p17"/>
          <p:cNvSpPr txBox="1">
            <a:spLocks noGrp="1"/>
          </p:cNvSpPr>
          <p:nvPr>
            <p:ph type="title"/>
          </p:nvPr>
        </p:nvSpPr>
        <p:spPr>
          <a:xfrm>
            <a:off x="305443" y="367307"/>
            <a:ext cx="3201490" cy="537063"/>
          </a:xfrm>
          <a:prstGeom prst="rect">
            <a:avLst/>
          </a:prstGeom>
          <a:noFill/>
          <a:ln>
            <a:noFill/>
          </a:ln>
        </p:spPr>
        <p:txBody>
          <a:bodyPr spcFirstLastPara="1" wrap="square" lIns="91425" tIns="45700" rIns="91425" bIns="45700" anchor="b" anchorCtr="0">
            <a:normAutofit/>
          </a:bodyPr>
          <a:lstStyle>
            <a:lvl1pPr marR="0" lvl="0" algn="l" rtl="0">
              <a:lnSpc>
                <a:spcPct val="80000"/>
              </a:lnSpc>
              <a:spcBef>
                <a:spcPts val="0"/>
              </a:spcBef>
              <a:spcAft>
                <a:spcPts val="0"/>
              </a:spcAft>
              <a:buClr>
                <a:srgbClr val="005BBB"/>
              </a:buClr>
              <a:buSzPts val="3000"/>
              <a:buFont typeface="Arial"/>
              <a:buNone/>
              <a:defRPr sz="2250" b="1" i="0" u="none" strike="noStrike" cap="none">
                <a:solidFill>
                  <a:srgbClr val="005BBB"/>
                </a:solidFill>
                <a:latin typeface="Arial"/>
                <a:ea typeface="Arial"/>
                <a:cs typeface="Arial"/>
                <a:sym typeface="Arial"/>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95" name="Google Shape;95;p17"/>
          <p:cNvSpPr txBox="1">
            <a:spLocks noGrp="1"/>
          </p:cNvSpPr>
          <p:nvPr>
            <p:ph type="body" idx="1"/>
          </p:nvPr>
        </p:nvSpPr>
        <p:spPr>
          <a:xfrm>
            <a:off x="305443" y="1086196"/>
            <a:ext cx="4645826" cy="3413855"/>
          </a:xfrm>
          <a:prstGeom prst="rect">
            <a:avLst/>
          </a:prstGeom>
          <a:noFill/>
          <a:ln>
            <a:noFill/>
          </a:ln>
        </p:spPr>
        <p:txBody>
          <a:bodyPr spcFirstLastPara="1" wrap="square" lIns="91425" tIns="45700" rIns="91425" bIns="45700" anchor="t" anchorCtr="0">
            <a:noAutofit/>
          </a:bodyPr>
          <a:lstStyle>
            <a:lvl1pPr marL="342900" marR="0" lvl="0" indent="-171450" algn="l" rtl="0">
              <a:lnSpc>
                <a:spcPct val="144444"/>
              </a:lnSpc>
              <a:spcBef>
                <a:spcPts val="750"/>
              </a:spcBef>
              <a:spcAft>
                <a:spcPts val="0"/>
              </a:spcAft>
              <a:buClr>
                <a:srgbClr val="005BBB"/>
              </a:buClr>
              <a:buSzPts val="1800"/>
              <a:buFont typeface="Arial"/>
              <a:buNone/>
              <a:defRPr sz="1350" b="0" i="0" u="none" strike="noStrike" cap="none">
                <a:solidFill>
                  <a:schemeClr val="dk1"/>
                </a:solidFill>
                <a:latin typeface="Arial"/>
                <a:ea typeface="Arial"/>
                <a:cs typeface="Arial"/>
                <a:sym typeface="Arial"/>
              </a:defRPr>
            </a:lvl1pPr>
            <a:lvl2pPr marL="685800" marR="0" lvl="1" indent="-171450" algn="l" rtl="0">
              <a:lnSpc>
                <a:spcPct val="90000"/>
              </a:lnSpc>
              <a:spcBef>
                <a:spcPts val="375"/>
              </a:spcBef>
              <a:spcAft>
                <a:spcPts val="0"/>
              </a:spcAft>
              <a:buClr>
                <a:srgbClr val="005BBB"/>
              </a:buClr>
              <a:buSzPts val="2000"/>
              <a:buFont typeface="Arial"/>
              <a:buNone/>
              <a:defRPr sz="1500" b="0" i="0" u="none" strike="noStrike" cap="none">
                <a:solidFill>
                  <a:srgbClr val="9E9E9E"/>
                </a:solidFill>
                <a:latin typeface="Arial"/>
                <a:ea typeface="Arial"/>
                <a:cs typeface="Arial"/>
                <a:sym typeface="Arial"/>
              </a:defRPr>
            </a:lvl2pPr>
            <a:lvl3pPr marL="1028700" marR="0" lvl="2" indent="-171450" algn="l" rtl="0">
              <a:lnSpc>
                <a:spcPct val="90000"/>
              </a:lnSpc>
              <a:spcBef>
                <a:spcPts val="375"/>
              </a:spcBef>
              <a:spcAft>
                <a:spcPts val="0"/>
              </a:spcAft>
              <a:buClr>
                <a:srgbClr val="005BBB"/>
              </a:buClr>
              <a:buSzPts val="1800"/>
              <a:buFont typeface="Merriweather Sans"/>
              <a:buNone/>
              <a:defRPr sz="1350" b="0" i="0" u="none" strike="noStrike" cap="none">
                <a:solidFill>
                  <a:srgbClr val="9E9E9E"/>
                </a:solidFill>
                <a:latin typeface="Arial"/>
                <a:ea typeface="Arial"/>
                <a:cs typeface="Arial"/>
                <a:sym typeface="Arial"/>
              </a:defRPr>
            </a:lvl3pPr>
            <a:lvl4pPr marL="1371600" marR="0" lvl="3" indent="-171450" algn="l" rtl="0">
              <a:lnSpc>
                <a:spcPct val="90000"/>
              </a:lnSpc>
              <a:spcBef>
                <a:spcPts val="375"/>
              </a:spcBef>
              <a:spcAft>
                <a:spcPts val="0"/>
              </a:spcAft>
              <a:buClr>
                <a:srgbClr val="005BBB"/>
              </a:buClr>
              <a:buSzPts val="1600"/>
              <a:buFont typeface="Arial"/>
              <a:buNone/>
              <a:defRPr sz="1200" b="0" i="0" u="none" strike="noStrike" cap="none">
                <a:solidFill>
                  <a:srgbClr val="9E9E9E"/>
                </a:solidFill>
                <a:latin typeface="Arial"/>
                <a:ea typeface="Arial"/>
                <a:cs typeface="Arial"/>
                <a:sym typeface="Arial"/>
              </a:defRPr>
            </a:lvl4pPr>
            <a:lvl5pPr marL="1714500" marR="0" lvl="4" indent="-171450" algn="l" rtl="0">
              <a:lnSpc>
                <a:spcPct val="90000"/>
              </a:lnSpc>
              <a:spcBef>
                <a:spcPts val="375"/>
              </a:spcBef>
              <a:spcAft>
                <a:spcPts val="0"/>
              </a:spcAft>
              <a:buClr>
                <a:srgbClr val="005BBB"/>
              </a:buClr>
              <a:buSzPts val="1600"/>
              <a:buFont typeface="Arial"/>
              <a:buNone/>
              <a:defRPr sz="1200" b="0" i="0" u="none" strike="noStrike" cap="none">
                <a:solidFill>
                  <a:srgbClr val="9E9E9E"/>
                </a:solidFill>
                <a:latin typeface="Arial"/>
                <a:ea typeface="Arial"/>
                <a:cs typeface="Arial"/>
                <a:sym typeface="Arial"/>
              </a:defRPr>
            </a:lvl5pPr>
            <a:lvl6pPr marL="2057400" marR="0" lvl="5" indent="-171450" algn="l" rtl="0">
              <a:lnSpc>
                <a:spcPct val="90000"/>
              </a:lnSpc>
              <a:spcBef>
                <a:spcPts val="375"/>
              </a:spcBef>
              <a:spcAft>
                <a:spcPts val="0"/>
              </a:spcAft>
              <a:buClr>
                <a:srgbClr val="9E9E9E"/>
              </a:buClr>
              <a:buSzPts val="1600"/>
              <a:buFont typeface="Arial"/>
              <a:buNone/>
              <a:defRPr sz="1200" b="0" i="0" u="none" strike="noStrike" cap="none">
                <a:solidFill>
                  <a:srgbClr val="9E9E9E"/>
                </a:solidFill>
                <a:latin typeface="Arial"/>
                <a:ea typeface="Arial"/>
                <a:cs typeface="Arial"/>
                <a:sym typeface="Arial"/>
              </a:defRPr>
            </a:lvl6pPr>
            <a:lvl7pPr marL="2400300" marR="0" lvl="6" indent="-171450" algn="l" rtl="0">
              <a:lnSpc>
                <a:spcPct val="90000"/>
              </a:lnSpc>
              <a:spcBef>
                <a:spcPts val="375"/>
              </a:spcBef>
              <a:spcAft>
                <a:spcPts val="0"/>
              </a:spcAft>
              <a:buClr>
                <a:srgbClr val="9E9E9E"/>
              </a:buClr>
              <a:buSzPts val="1600"/>
              <a:buFont typeface="Arial"/>
              <a:buNone/>
              <a:defRPr sz="1200" b="0" i="0" u="none" strike="noStrike" cap="none">
                <a:solidFill>
                  <a:srgbClr val="9E9E9E"/>
                </a:solidFill>
                <a:latin typeface="Arial"/>
                <a:ea typeface="Arial"/>
                <a:cs typeface="Arial"/>
                <a:sym typeface="Arial"/>
              </a:defRPr>
            </a:lvl7pPr>
            <a:lvl8pPr marL="2743200" marR="0" lvl="7" indent="-171450" algn="l" rtl="0">
              <a:lnSpc>
                <a:spcPct val="90000"/>
              </a:lnSpc>
              <a:spcBef>
                <a:spcPts val="375"/>
              </a:spcBef>
              <a:spcAft>
                <a:spcPts val="0"/>
              </a:spcAft>
              <a:buClr>
                <a:srgbClr val="9E9E9E"/>
              </a:buClr>
              <a:buSzPts val="1600"/>
              <a:buFont typeface="Arial"/>
              <a:buNone/>
              <a:defRPr sz="1200" b="0" i="0" u="none" strike="noStrike" cap="none">
                <a:solidFill>
                  <a:srgbClr val="9E9E9E"/>
                </a:solidFill>
                <a:latin typeface="Arial"/>
                <a:ea typeface="Arial"/>
                <a:cs typeface="Arial"/>
                <a:sym typeface="Arial"/>
              </a:defRPr>
            </a:lvl8pPr>
            <a:lvl9pPr marL="3086100" marR="0" lvl="8" indent="-171450" algn="l" rtl="0">
              <a:lnSpc>
                <a:spcPct val="90000"/>
              </a:lnSpc>
              <a:spcBef>
                <a:spcPts val="375"/>
              </a:spcBef>
              <a:spcAft>
                <a:spcPts val="0"/>
              </a:spcAft>
              <a:buClr>
                <a:srgbClr val="9E9E9E"/>
              </a:buClr>
              <a:buSzPts val="1600"/>
              <a:buFont typeface="Arial"/>
              <a:buNone/>
              <a:defRPr sz="1200" b="0" i="0" u="none" strike="noStrike" cap="none">
                <a:solidFill>
                  <a:srgbClr val="9E9E9E"/>
                </a:solidFill>
                <a:latin typeface="Arial"/>
                <a:ea typeface="Arial"/>
                <a:cs typeface="Arial"/>
                <a:sym typeface="Arial"/>
              </a:defRPr>
            </a:lvl9pPr>
          </a:lstStyle>
          <a:p>
            <a:endParaRPr/>
          </a:p>
        </p:txBody>
      </p:sp>
      <p:pic>
        <p:nvPicPr>
          <p:cNvPr id="96" name="Google Shape;96;p17" descr="A blue and black logo&#10;&#10;AI-generated content may be incorrect."/>
          <p:cNvPicPr preferRelativeResize="0"/>
          <p:nvPr/>
        </p:nvPicPr>
        <p:blipFill rotWithShape="1">
          <a:blip r:embed="rId3">
            <a:alphaModFix/>
          </a:blip>
          <a:srcRect/>
          <a:stretch/>
        </p:blipFill>
        <p:spPr>
          <a:xfrm>
            <a:off x="7768827" y="4500050"/>
            <a:ext cx="1278509" cy="515666"/>
          </a:xfrm>
          <a:prstGeom prst="rect">
            <a:avLst/>
          </a:prstGeom>
          <a:noFill/>
          <a:ln>
            <a:noFill/>
          </a:ln>
        </p:spPr>
      </p:pic>
    </p:spTree>
    <p:extLst>
      <p:ext uri="{BB962C8B-B14F-4D97-AF65-F5344CB8AC3E}">
        <p14:creationId xmlns:p14="http://schemas.microsoft.com/office/powerpoint/2010/main" val="300909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885C-EA3A-93E5-522D-9E2E2A2F80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D7088-8F61-289A-86B9-2F175062D6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CE67B-9BE8-BF27-D400-BE4112A3EC38}"/>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5" name="Footer Placeholder 4">
            <a:extLst>
              <a:ext uri="{FF2B5EF4-FFF2-40B4-BE49-F238E27FC236}">
                <a16:creationId xmlns:a16="http://schemas.microsoft.com/office/drawing/2014/main" id="{DCB030C9-025D-4AFD-8C40-1611B01DF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D83FF-BE26-087E-720A-28DC6C405E15}"/>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816699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258F-246D-AB17-ADA9-9734B12722F3}"/>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0E9A953-272B-EEA9-D177-CCD64349F384}"/>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54576-6459-7839-703C-ABF7B60533DC}"/>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5" name="Footer Placeholder 4">
            <a:extLst>
              <a:ext uri="{FF2B5EF4-FFF2-40B4-BE49-F238E27FC236}">
                <a16:creationId xmlns:a16="http://schemas.microsoft.com/office/drawing/2014/main" id="{83D571E5-865E-550B-7F12-38AD3FBD3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4F6B1-38A9-2C5A-C4E7-7F0EA7457F69}"/>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1547292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7551-11D9-56E9-8183-99C7D08BC2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7713A0-59B8-EA08-4FF4-9D3C39E7FB0B}"/>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D75071-0B16-79BA-4520-24AF21F175BF}"/>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563E0C-6B11-DC18-2DC3-816AD13CC041}"/>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6" name="Footer Placeholder 5">
            <a:extLst>
              <a:ext uri="{FF2B5EF4-FFF2-40B4-BE49-F238E27FC236}">
                <a16:creationId xmlns:a16="http://schemas.microsoft.com/office/drawing/2014/main" id="{C8E1BB8F-FD9D-D1FC-48C7-D6744246B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F6C80B-5B1C-F321-9631-FD113DFEE564}"/>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1405438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CC48B-C2C0-925B-7399-C8457CC1447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829138-E4A8-89BA-0CA7-8A0618892E2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2080F12-D0AC-6E04-F1C2-5067169B236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049948-94ED-6200-775D-51B59A4D57C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109BBD2-FE05-8522-C661-6D1F38AF246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2A2261-EE9C-1105-2BDF-7AAD3762C2E7}"/>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8" name="Footer Placeholder 7">
            <a:extLst>
              <a:ext uri="{FF2B5EF4-FFF2-40B4-BE49-F238E27FC236}">
                <a16:creationId xmlns:a16="http://schemas.microsoft.com/office/drawing/2014/main" id="{D796E644-07C5-0112-AAC1-88F786B1A8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5CDED6-63F5-E059-7634-172A6B629CDF}"/>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2780981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23E-B8CA-0E99-9038-44439E2084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77E6A2-D660-5668-84BD-D1A3C06D7B73}"/>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4" name="Footer Placeholder 3">
            <a:extLst>
              <a:ext uri="{FF2B5EF4-FFF2-40B4-BE49-F238E27FC236}">
                <a16:creationId xmlns:a16="http://schemas.microsoft.com/office/drawing/2014/main" id="{858022BF-5146-CBF9-0318-2BAA913CD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A4E07B-DE86-3A16-D5CD-77F159034678}"/>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324487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F1C5E4-38F4-0557-CF95-96AB8B68FB50}"/>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3" name="Footer Placeholder 2">
            <a:extLst>
              <a:ext uri="{FF2B5EF4-FFF2-40B4-BE49-F238E27FC236}">
                <a16:creationId xmlns:a16="http://schemas.microsoft.com/office/drawing/2014/main" id="{7AA07C18-AC1F-BF09-6B6A-51ADC64B90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CE7994-E3C3-EA21-675D-7EF91DA4A225}"/>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3445376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6EE0-5503-36EC-1804-3EB6D6E74D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B304D81-2E80-1F34-1774-4DD25390441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931541-9751-27E6-CF53-3A7C506B9C0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9D7ED7E-5AF0-C5DF-4885-59A039333614}"/>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6" name="Footer Placeholder 5">
            <a:extLst>
              <a:ext uri="{FF2B5EF4-FFF2-40B4-BE49-F238E27FC236}">
                <a16:creationId xmlns:a16="http://schemas.microsoft.com/office/drawing/2014/main" id="{2DC5FBF2-92B0-E0E6-7D1F-14888D8F2B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3127E-13F0-EBC9-E259-D25CEE837D16}"/>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1941127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6092-3678-D942-5D2E-81B52CB1284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4840312-75B9-998A-C03D-1CF635A7443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825D2E1-2280-EAFF-F01C-DC3415EBF4C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6220EC3-ECC6-9385-5DB4-7AF83742DD09}"/>
              </a:ext>
            </a:extLst>
          </p:cNvPr>
          <p:cNvSpPr>
            <a:spLocks noGrp="1"/>
          </p:cNvSpPr>
          <p:nvPr>
            <p:ph type="dt" sz="half" idx="10"/>
          </p:nvPr>
        </p:nvSpPr>
        <p:spPr/>
        <p:txBody>
          <a:bodyPr/>
          <a:lstStyle/>
          <a:p>
            <a:fld id="{A3DA0B1A-99C8-8D43-BBB2-E114862E9132}" type="datetimeFigureOut">
              <a:rPr lang="en-US" smtClean="0"/>
              <a:t>6/4/25</a:t>
            </a:fld>
            <a:endParaRPr lang="en-US"/>
          </a:p>
        </p:txBody>
      </p:sp>
      <p:sp>
        <p:nvSpPr>
          <p:cNvPr id="6" name="Footer Placeholder 5">
            <a:extLst>
              <a:ext uri="{FF2B5EF4-FFF2-40B4-BE49-F238E27FC236}">
                <a16:creationId xmlns:a16="http://schemas.microsoft.com/office/drawing/2014/main" id="{76AECF60-1529-9304-782E-0BB3133B1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7512EB-FB36-5C0B-8E80-AEF73B15C450}"/>
              </a:ext>
            </a:extLst>
          </p:cNvPr>
          <p:cNvSpPr>
            <a:spLocks noGrp="1"/>
          </p:cNvSpPr>
          <p:nvPr>
            <p:ph type="sldNum" sz="quarter" idx="12"/>
          </p:nvPr>
        </p:nvSpPr>
        <p:spPr/>
        <p:txBody>
          <a:bodyPr/>
          <a:lstStyle/>
          <a:p>
            <a:fld id="{03A21C30-2DDA-E44A-9938-0685946B50F3}" type="slidenum">
              <a:rPr lang="en-US" smtClean="0"/>
              <a:t>‹#›</a:t>
            </a:fld>
            <a:endParaRPr lang="en-US"/>
          </a:p>
        </p:txBody>
      </p:sp>
    </p:spTree>
    <p:extLst>
      <p:ext uri="{BB962C8B-B14F-4D97-AF65-F5344CB8AC3E}">
        <p14:creationId xmlns:p14="http://schemas.microsoft.com/office/powerpoint/2010/main" val="1210473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B28632-8119-FF30-94C0-C8E0729F384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E46627-B6C8-6BBE-A300-5D235CFDA95C}"/>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D37EA2-8FC5-C80E-973A-297523F4B7C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A3DA0B1A-99C8-8D43-BBB2-E114862E9132}" type="datetimeFigureOut">
              <a:rPr lang="en-US" smtClean="0"/>
              <a:t>6/4/25</a:t>
            </a:fld>
            <a:endParaRPr lang="en-US"/>
          </a:p>
        </p:txBody>
      </p:sp>
      <p:sp>
        <p:nvSpPr>
          <p:cNvPr id="5" name="Footer Placeholder 4">
            <a:extLst>
              <a:ext uri="{FF2B5EF4-FFF2-40B4-BE49-F238E27FC236}">
                <a16:creationId xmlns:a16="http://schemas.microsoft.com/office/drawing/2014/main" id="{3208D5CE-023F-5E0B-56C1-0A83ACB50F4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80394E0-E5BC-492A-5045-3616EE4C778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03A21C30-2DDA-E44A-9938-0685946B50F3}" type="slidenum">
              <a:rPr lang="en-US" smtClean="0"/>
              <a:t>‹#›</a:t>
            </a:fld>
            <a:endParaRPr lang="en-US"/>
          </a:p>
        </p:txBody>
      </p:sp>
    </p:spTree>
    <p:extLst>
      <p:ext uri="{BB962C8B-B14F-4D97-AF65-F5344CB8AC3E}">
        <p14:creationId xmlns:p14="http://schemas.microsoft.com/office/powerpoint/2010/main" val="39939023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83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svg"/><Relationship Id="rId42" Type="http://schemas.openxmlformats.org/officeDocument/2006/relationships/image" Target="../media/image41.png"/><Relationship Id="rId7" Type="http://schemas.openxmlformats.org/officeDocument/2006/relationships/image" Target="../media/image6.png"/><Relationship Id="rId2" Type="http://schemas.microsoft.com/office/2007/relationships/media" Target="../media/media1.mp4"/><Relationship Id="rId16" Type="http://schemas.openxmlformats.org/officeDocument/2006/relationships/image" Target="../media/image15.svg"/><Relationship Id="rId29" Type="http://schemas.openxmlformats.org/officeDocument/2006/relationships/image" Target="../media/image28.png"/><Relationship Id="rId1" Type="http://schemas.openxmlformats.org/officeDocument/2006/relationships/tags" Target="../tags/tag1.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36" Type="http://schemas.openxmlformats.org/officeDocument/2006/relationships/image" Target="../media/image35.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4" Type="http://schemas.openxmlformats.org/officeDocument/2006/relationships/slideLayout" Target="../slideLayouts/slideLayout7.xml"/><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svg"/><Relationship Id="rId3" Type="http://schemas.openxmlformats.org/officeDocument/2006/relationships/video" Target="../media/media1.mp4"/><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svg"/><Relationship Id="rId20" Type="http://schemas.openxmlformats.org/officeDocument/2006/relationships/image" Target="../media/image19.svg"/><Relationship Id="rId41" Type="http://schemas.openxmlformats.org/officeDocument/2006/relationships/image" Target="../media/image40.png"/></Relationships>
</file>

<file path=ppt/slides/_rels/slide4.xml.rels><?xml version="1.0" encoding="UTF-8" standalone="yes"?>
<Relationships xmlns="http://schemas.openxmlformats.org/package/2006/relationships"><Relationship Id="rId13" Type="http://schemas.openxmlformats.org/officeDocument/2006/relationships/image" Target="../media/image54.sv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slideLayout" Target="../slideLayouts/slideLayout7.xml"/><Relationship Id="rId21" Type="http://schemas.openxmlformats.org/officeDocument/2006/relationships/image" Target="../media/image62.svg"/><Relationship Id="rId34" Type="http://schemas.openxmlformats.org/officeDocument/2006/relationships/image" Target="../media/image42.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43.png"/><Relationship Id="rId2" Type="http://schemas.openxmlformats.org/officeDocument/2006/relationships/video" Target="../media/media1.mp4"/><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svg"/><Relationship Id="rId1" Type="http://schemas.microsoft.com/office/2007/relationships/media" Target="../media/media1.mp4"/><Relationship Id="rId6" Type="http://schemas.openxmlformats.org/officeDocument/2006/relationships/image" Target="../media/image47.png"/><Relationship Id="rId11" Type="http://schemas.openxmlformats.org/officeDocument/2006/relationships/image" Target="../media/image52.svg"/><Relationship Id="rId24" Type="http://schemas.openxmlformats.org/officeDocument/2006/relationships/image" Target="../media/image65.png"/><Relationship Id="rId32" Type="http://schemas.openxmlformats.org/officeDocument/2006/relationships/image" Target="../media/image39.png"/><Relationship Id="rId5" Type="http://schemas.openxmlformats.org/officeDocument/2006/relationships/image" Target="../media/image46.sv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4.png"/><Relationship Id="rId10" Type="http://schemas.openxmlformats.org/officeDocument/2006/relationships/image" Target="../media/image51.png"/><Relationship Id="rId19" Type="http://schemas.openxmlformats.org/officeDocument/2006/relationships/image" Target="../media/image60.svg"/><Relationship Id="rId31" Type="http://schemas.openxmlformats.org/officeDocument/2006/relationships/image" Target="../media/image72.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svg"/><Relationship Id="rId30" Type="http://schemas.openxmlformats.org/officeDocument/2006/relationships/image" Target="../media/image71.png"/><Relationship Id="rId35" Type="http://schemas.openxmlformats.org/officeDocument/2006/relationships/image" Target="../media/image73.jpeg"/><Relationship Id="rId8"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A7ED-7FE5-B87D-9075-0F533591806B}"/>
              </a:ext>
            </a:extLst>
          </p:cNvPr>
          <p:cNvSpPr>
            <a:spLocks noGrp="1"/>
          </p:cNvSpPr>
          <p:nvPr>
            <p:ph type="ctrTitle"/>
          </p:nvPr>
        </p:nvSpPr>
        <p:spPr/>
        <p:txBody>
          <a:bodyPr/>
          <a:lstStyle/>
          <a:p>
            <a:r>
              <a:rPr lang="en-US" dirty="0"/>
              <a:t>CHIRP and ES2</a:t>
            </a:r>
          </a:p>
        </p:txBody>
      </p:sp>
      <p:sp>
        <p:nvSpPr>
          <p:cNvPr id="3" name="Subtitle 2">
            <a:extLst>
              <a:ext uri="{FF2B5EF4-FFF2-40B4-BE49-F238E27FC236}">
                <a16:creationId xmlns:a16="http://schemas.microsoft.com/office/drawing/2014/main" id="{7015DF74-1E87-D9D6-8194-0A3C60991DA1}"/>
              </a:ext>
            </a:extLst>
          </p:cNvPr>
          <p:cNvSpPr>
            <a:spLocks noGrp="1"/>
          </p:cNvSpPr>
          <p:nvPr>
            <p:ph type="subTitle" idx="1"/>
          </p:nvPr>
        </p:nvSpPr>
        <p:spPr/>
        <p:txBody>
          <a:bodyPr/>
          <a:lstStyle/>
          <a:p>
            <a:r>
              <a:rPr lang="en-US" dirty="0"/>
              <a:t>Srikanth Rangarajan, SSIE</a:t>
            </a:r>
          </a:p>
        </p:txBody>
      </p:sp>
    </p:spTree>
    <p:extLst>
      <p:ext uri="{BB962C8B-B14F-4D97-AF65-F5344CB8AC3E}">
        <p14:creationId xmlns:p14="http://schemas.microsoft.com/office/powerpoint/2010/main" val="4045336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538B-602D-40A6-8293-FD14EB28A1DD}"/>
              </a:ext>
            </a:extLst>
          </p:cNvPr>
          <p:cNvSpPr>
            <a:spLocks noGrp="1"/>
          </p:cNvSpPr>
          <p:nvPr>
            <p:ph type="title"/>
          </p:nvPr>
        </p:nvSpPr>
        <p:spPr>
          <a:xfrm>
            <a:off x="628650" y="-239011"/>
            <a:ext cx="7886700" cy="994172"/>
          </a:xfrm>
        </p:spPr>
        <p:txBody>
          <a:bodyPr/>
          <a:lstStyle/>
          <a:p>
            <a:r>
              <a:rPr lang="en-US" dirty="0"/>
              <a:t>Research Facility: CHIRP and ES2</a:t>
            </a:r>
          </a:p>
        </p:txBody>
      </p:sp>
      <p:pic>
        <p:nvPicPr>
          <p:cNvPr id="4" name="Picture 3">
            <a:extLst>
              <a:ext uri="{FF2B5EF4-FFF2-40B4-BE49-F238E27FC236}">
                <a16:creationId xmlns:a16="http://schemas.microsoft.com/office/drawing/2014/main" id="{61107819-1FDC-4E15-BA2A-B789BB29428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298" y="471115"/>
            <a:ext cx="7299297" cy="4672386"/>
          </a:xfrm>
          <a:prstGeom prst="rect">
            <a:avLst/>
          </a:prstGeom>
          <a:noFill/>
        </p:spPr>
      </p:pic>
    </p:spTree>
    <p:extLst>
      <p:ext uri="{BB962C8B-B14F-4D97-AF65-F5344CB8AC3E}">
        <p14:creationId xmlns:p14="http://schemas.microsoft.com/office/powerpoint/2010/main" val="2896106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844957" y="434928"/>
            <a:ext cx="989948" cy="842693"/>
          </a:xfrm>
          <a:custGeom>
            <a:avLst/>
            <a:gdLst/>
            <a:ahLst/>
            <a:cxnLst/>
            <a:rect l="l" t="t" r="r" b="b"/>
            <a:pathLst>
              <a:path w="1979897" h="1685387">
                <a:moveTo>
                  <a:pt x="1979897" y="0"/>
                </a:moveTo>
                <a:lnTo>
                  <a:pt x="0" y="0"/>
                </a:lnTo>
                <a:lnTo>
                  <a:pt x="0" y="1685387"/>
                </a:lnTo>
                <a:lnTo>
                  <a:pt x="1979897" y="1685387"/>
                </a:lnTo>
                <a:lnTo>
                  <a:pt x="1979897"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pPr defTabSz="685800"/>
            <a:endParaRPr lang="en-US" sz="1350">
              <a:solidFill>
                <a:prstClr val="black"/>
              </a:solidFill>
              <a:latin typeface="Aptos" panose="02110004020202020204"/>
            </a:endParaRPr>
          </a:p>
        </p:txBody>
      </p:sp>
      <p:sp>
        <p:nvSpPr>
          <p:cNvPr id="3" name="Freeform 3"/>
          <p:cNvSpPr/>
          <p:nvPr/>
        </p:nvSpPr>
        <p:spPr>
          <a:xfrm>
            <a:off x="5270087" y="434928"/>
            <a:ext cx="989948" cy="842693"/>
          </a:xfrm>
          <a:custGeom>
            <a:avLst/>
            <a:gdLst/>
            <a:ahLst/>
            <a:cxnLst/>
            <a:rect l="l" t="t" r="r" b="b"/>
            <a:pathLst>
              <a:path w="1979897" h="1685387">
                <a:moveTo>
                  <a:pt x="0" y="0"/>
                </a:moveTo>
                <a:lnTo>
                  <a:pt x="1979896" y="0"/>
                </a:lnTo>
                <a:lnTo>
                  <a:pt x="1979896" y="1685387"/>
                </a:lnTo>
                <a:lnTo>
                  <a:pt x="0" y="168538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pPr defTabSz="685800"/>
            <a:endParaRPr lang="en-US" sz="1350">
              <a:solidFill>
                <a:prstClr val="black"/>
              </a:solidFill>
              <a:latin typeface="Aptos" panose="02110004020202020204"/>
            </a:endParaRPr>
          </a:p>
        </p:txBody>
      </p:sp>
      <p:sp>
        <p:nvSpPr>
          <p:cNvPr id="4" name="Freeform 4"/>
          <p:cNvSpPr/>
          <p:nvPr/>
        </p:nvSpPr>
        <p:spPr>
          <a:xfrm>
            <a:off x="3676987" y="2151840"/>
            <a:ext cx="2053823" cy="1809932"/>
          </a:xfrm>
          <a:custGeom>
            <a:avLst/>
            <a:gdLst/>
            <a:ahLst/>
            <a:cxnLst/>
            <a:rect l="l" t="t" r="r" b="b"/>
            <a:pathLst>
              <a:path w="4107646" h="3619863">
                <a:moveTo>
                  <a:pt x="0" y="0"/>
                </a:moveTo>
                <a:lnTo>
                  <a:pt x="4107645" y="0"/>
                </a:lnTo>
                <a:lnTo>
                  <a:pt x="4107645" y="3619863"/>
                </a:lnTo>
                <a:lnTo>
                  <a:pt x="0" y="36198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85800"/>
            <a:endParaRPr lang="en-US" sz="1350">
              <a:solidFill>
                <a:prstClr val="black"/>
              </a:solidFill>
              <a:latin typeface="Aptos" panose="02110004020202020204"/>
            </a:endParaRPr>
          </a:p>
        </p:txBody>
      </p:sp>
      <p:sp>
        <p:nvSpPr>
          <p:cNvPr id="5" name="Freeform 5"/>
          <p:cNvSpPr/>
          <p:nvPr/>
        </p:nvSpPr>
        <p:spPr>
          <a:xfrm>
            <a:off x="6108076" y="2214114"/>
            <a:ext cx="989948" cy="842693"/>
          </a:xfrm>
          <a:custGeom>
            <a:avLst/>
            <a:gdLst/>
            <a:ahLst/>
            <a:cxnLst/>
            <a:rect l="l" t="t" r="r" b="b"/>
            <a:pathLst>
              <a:path w="1979897" h="1685387">
                <a:moveTo>
                  <a:pt x="0" y="0"/>
                </a:moveTo>
                <a:lnTo>
                  <a:pt x="1979897" y="0"/>
                </a:lnTo>
                <a:lnTo>
                  <a:pt x="1979897" y="1685387"/>
                </a:lnTo>
                <a:lnTo>
                  <a:pt x="0" y="168538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pPr defTabSz="685800"/>
            <a:endParaRPr lang="en-US" sz="1350">
              <a:solidFill>
                <a:prstClr val="black"/>
              </a:solidFill>
              <a:latin typeface="Aptos" panose="02110004020202020204"/>
            </a:endParaRPr>
          </a:p>
        </p:txBody>
      </p:sp>
      <p:sp>
        <p:nvSpPr>
          <p:cNvPr id="6" name="Freeform 6"/>
          <p:cNvSpPr/>
          <p:nvPr/>
        </p:nvSpPr>
        <p:spPr>
          <a:xfrm flipH="1">
            <a:off x="2869450" y="3998335"/>
            <a:ext cx="989948" cy="842693"/>
          </a:xfrm>
          <a:custGeom>
            <a:avLst/>
            <a:gdLst/>
            <a:ahLst/>
            <a:cxnLst/>
            <a:rect l="l" t="t" r="r" b="b"/>
            <a:pathLst>
              <a:path w="1979897" h="1685387">
                <a:moveTo>
                  <a:pt x="1979896" y="0"/>
                </a:moveTo>
                <a:lnTo>
                  <a:pt x="0" y="0"/>
                </a:lnTo>
                <a:lnTo>
                  <a:pt x="0" y="1685387"/>
                </a:lnTo>
                <a:lnTo>
                  <a:pt x="1979896" y="1685387"/>
                </a:lnTo>
                <a:lnTo>
                  <a:pt x="1979896"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pPr defTabSz="685800"/>
            <a:endParaRPr lang="en-US" sz="1350">
              <a:solidFill>
                <a:prstClr val="black"/>
              </a:solidFill>
              <a:latin typeface="Aptos" panose="02110004020202020204"/>
            </a:endParaRPr>
          </a:p>
        </p:txBody>
      </p:sp>
      <p:sp>
        <p:nvSpPr>
          <p:cNvPr id="7" name="Freeform 7"/>
          <p:cNvSpPr/>
          <p:nvPr/>
        </p:nvSpPr>
        <p:spPr>
          <a:xfrm>
            <a:off x="5317479" y="3998335"/>
            <a:ext cx="989948" cy="842693"/>
          </a:xfrm>
          <a:custGeom>
            <a:avLst/>
            <a:gdLst/>
            <a:ahLst/>
            <a:cxnLst/>
            <a:rect l="l" t="t" r="r" b="b"/>
            <a:pathLst>
              <a:path w="1979897" h="1685387">
                <a:moveTo>
                  <a:pt x="0" y="0"/>
                </a:moveTo>
                <a:lnTo>
                  <a:pt x="1979896" y="0"/>
                </a:lnTo>
                <a:lnTo>
                  <a:pt x="1979896" y="1685387"/>
                </a:lnTo>
                <a:lnTo>
                  <a:pt x="0" y="168538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pPr defTabSz="685800"/>
            <a:endParaRPr lang="en-US" sz="1350">
              <a:solidFill>
                <a:prstClr val="black"/>
              </a:solidFill>
              <a:latin typeface="Aptos" panose="02110004020202020204"/>
            </a:endParaRPr>
          </a:p>
        </p:txBody>
      </p:sp>
      <p:sp>
        <p:nvSpPr>
          <p:cNvPr id="8" name="Freeform 8"/>
          <p:cNvSpPr/>
          <p:nvPr/>
        </p:nvSpPr>
        <p:spPr>
          <a:xfrm>
            <a:off x="3280108" y="689247"/>
            <a:ext cx="334753" cy="334055"/>
          </a:xfrm>
          <a:custGeom>
            <a:avLst/>
            <a:gdLst/>
            <a:ahLst/>
            <a:cxnLst/>
            <a:rect l="l" t="t" r="r" b="b"/>
            <a:pathLst>
              <a:path w="669506" h="668111">
                <a:moveTo>
                  <a:pt x="0" y="0"/>
                </a:moveTo>
                <a:lnTo>
                  <a:pt x="669506" y="0"/>
                </a:lnTo>
                <a:lnTo>
                  <a:pt x="669506" y="668111"/>
                </a:lnTo>
                <a:lnTo>
                  <a:pt x="0" y="66811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685800"/>
            <a:endParaRPr lang="en-US" sz="1350">
              <a:solidFill>
                <a:prstClr val="black"/>
              </a:solidFill>
              <a:latin typeface="Aptos" panose="02110004020202020204"/>
            </a:endParaRPr>
          </a:p>
        </p:txBody>
      </p:sp>
      <p:sp>
        <p:nvSpPr>
          <p:cNvPr id="9" name="Freeform 9"/>
          <p:cNvSpPr/>
          <p:nvPr/>
        </p:nvSpPr>
        <p:spPr>
          <a:xfrm>
            <a:off x="6124266" y="1582689"/>
            <a:ext cx="246115" cy="324904"/>
          </a:xfrm>
          <a:custGeom>
            <a:avLst/>
            <a:gdLst/>
            <a:ahLst/>
            <a:cxnLst/>
            <a:rect l="l" t="t" r="r" b="b"/>
            <a:pathLst>
              <a:path w="492229" h="649807">
                <a:moveTo>
                  <a:pt x="0" y="0"/>
                </a:moveTo>
                <a:lnTo>
                  <a:pt x="492228" y="0"/>
                </a:lnTo>
                <a:lnTo>
                  <a:pt x="492228" y="649808"/>
                </a:lnTo>
                <a:lnTo>
                  <a:pt x="0" y="64980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685800"/>
            <a:endParaRPr lang="en-US" sz="1350">
              <a:solidFill>
                <a:prstClr val="black"/>
              </a:solidFill>
              <a:latin typeface="Aptos" panose="02110004020202020204"/>
            </a:endParaRPr>
          </a:p>
        </p:txBody>
      </p:sp>
      <p:sp>
        <p:nvSpPr>
          <p:cNvPr id="10" name="Freeform 10"/>
          <p:cNvSpPr/>
          <p:nvPr/>
        </p:nvSpPr>
        <p:spPr>
          <a:xfrm>
            <a:off x="6067867" y="3351079"/>
            <a:ext cx="358913" cy="358913"/>
          </a:xfrm>
          <a:custGeom>
            <a:avLst/>
            <a:gdLst/>
            <a:ahLst/>
            <a:cxnLst/>
            <a:rect l="l" t="t" r="r" b="b"/>
            <a:pathLst>
              <a:path w="717825" h="717825">
                <a:moveTo>
                  <a:pt x="0" y="0"/>
                </a:moveTo>
                <a:lnTo>
                  <a:pt x="717825" y="0"/>
                </a:lnTo>
                <a:lnTo>
                  <a:pt x="717825" y="717825"/>
                </a:lnTo>
                <a:lnTo>
                  <a:pt x="0" y="7178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defTabSz="685800"/>
            <a:endParaRPr lang="en-US" sz="1350">
              <a:solidFill>
                <a:prstClr val="black"/>
              </a:solidFill>
              <a:latin typeface="Aptos" panose="02110004020202020204"/>
            </a:endParaRPr>
          </a:p>
        </p:txBody>
      </p:sp>
      <p:sp>
        <p:nvSpPr>
          <p:cNvPr id="11" name="Freeform 11"/>
          <p:cNvSpPr/>
          <p:nvPr/>
        </p:nvSpPr>
        <p:spPr>
          <a:xfrm>
            <a:off x="5600383" y="4255005"/>
            <a:ext cx="329354" cy="329354"/>
          </a:xfrm>
          <a:custGeom>
            <a:avLst/>
            <a:gdLst/>
            <a:ahLst/>
            <a:cxnLst/>
            <a:rect l="l" t="t" r="r" b="b"/>
            <a:pathLst>
              <a:path w="658709" h="658709">
                <a:moveTo>
                  <a:pt x="0" y="0"/>
                </a:moveTo>
                <a:lnTo>
                  <a:pt x="658710" y="0"/>
                </a:lnTo>
                <a:lnTo>
                  <a:pt x="658710" y="658710"/>
                </a:lnTo>
                <a:lnTo>
                  <a:pt x="0" y="65871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defTabSz="685800"/>
            <a:endParaRPr lang="en-US" sz="1350">
              <a:solidFill>
                <a:prstClr val="black"/>
              </a:solidFill>
              <a:latin typeface="Aptos" panose="02110004020202020204"/>
            </a:endParaRPr>
          </a:p>
        </p:txBody>
      </p:sp>
      <p:sp>
        <p:nvSpPr>
          <p:cNvPr id="12" name="Freeform 12"/>
          <p:cNvSpPr/>
          <p:nvPr/>
        </p:nvSpPr>
        <p:spPr>
          <a:xfrm>
            <a:off x="2692606" y="1601013"/>
            <a:ext cx="353687" cy="288255"/>
          </a:xfrm>
          <a:custGeom>
            <a:avLst/>
            <a:gdLst/>
            <a:ahLst/>
            <a:cxnLst/>
            <a:rect l="l" t="t" r="r" b="b"/>
            <a:pathLst>
              <a:path w="707374" h="576510">
                <a:moveTo>
                  <a:pt x="0" y="0"/>
                </a:moveTo>
                <a:lnTo>
                  <a:pt x="707375" y="0"/>
                </a:lnTo>
                <a:lnTo>
                  <a:pt x="707375" y="576510"/>
                </a:lnTo>
                <a:lnTo>
                  <a:pt x="0" y="57651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pPr defTabSz="685800"/>
            <a:endParaRPr lang="en-US" sz="1350">
              <a:solidFill>
                <a:prstClr val="black"/>
              </a:solidFill>
              <a:latin typeface="Aptos" panose="02110004020202020204"/>
            </a:endParaRPr>
          </a:p>
        </p:txBody>
      </p:sp>
      <p:sp>
        <p:nvSpPr>
          <p:cNvPr id="13" name="Freeform 13"/>
          <p:cNvSpPr/>
          <p:nvPr/>
        </p:nvSpPr>
        <p:spPr>
          <a:xfrm>
            <a:off x="6336914" y="2503161"/>
            <a:ext cx="370715" cy="264598"/>
          </a:xfrm>
          <a:custGeom>
            <a:avLst/>
            <a:gdLst/>
            <a:ahLst/>
            <a:cxnLst/>
            <a:rect l="l" t="t" r="r" b="b"/>
            <a:pathLst>
              <a:path w="741430" h="529196">
                <a:moveTo>
                  <a:pt x="0" y="0"/>
                </a:moveTo>
                <a:lnTo>
                  <a:pt x="741430" y="0"/>
                </a:lnTo>
                <a:lnTo>
                  <a:pt x="741430" y="529196"/>
                </a:lnTo>
                <a:lnTo>
                  <a:pt x="0" y="52919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defTabSz="685800"/>
            <a:endParaRPr lang="en-US" sz="1350">
              <a:solidFill>
                <a:prstClr val="black"/>
              </a:solidFill>
              <a:latin typeface="Aptos" panose="02110004020202020204"/>
            </a:endParaRPr>
          </a:p>
        </p:txBody>
      </p:sp>
      <p:sp>
        <p:nvSpPr>
          <p:cNvPr id="14" name="Freeform 14"/>
          <p:cNvSpPr/>
          <p:nvPr/>
        </p:nvSpPr>
        <p:spPr>
          <a:xfrm>
            <a:off x="2789236" y="3372693"/>
            <a:ext cx="315686" cy="315686"/>
          </a:xfrm>
          <a:custGeom>
            <a:avLst/>
            <a:gdLst/>
            <a:ahLst/>
            <a:cxnLst/>
            <a:rect l="l" t="t" r="r" b="b"/>
            <a:pathLst>
              <a:path w="631371" h="631371">
                <a:moveTo>
                  <a:pt x="0" y="0"/>
                </a:moveTo>
                <a:lnTo>
                  <a:pt x="631371" y="0"/>
                </a:lnTo>
                <a:lnTo>
                  <a:pt x="631371" y="631371"/>
                </a:lnTo>
                <a:lnTo>
                  <a:pt x="0" y="63137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pPr defTabSz="685800"/>
            <a:endParaRPr lang="en-US" sz="1350">
              <a:solidFill>
                <a:prstClr val="black"/>
              </a:solidFill>
              <a:latin typeface="Aptos" panose="02110004020202020204"/>
            </a:endParaRPr>
          </a:p>
        </p:txBody>
      </p:sp>
      <p:sp>
        <p:nvSpPr>
          <p:cNvPr id="15" name="Freeform 15"/>
          <p:cNvSpPr/>
          <p:nvPr/>
        </p:nvSpPr>
        <p:spPr>
          <a:xfrm>
            <a:off x="5540106" y="665570"/>
            <a:ext cx="381408" cy="381408"/>
          </a:xfrm>
          <a:custGeom>
            <a:avLst/>
            <a:gdLst/>
            <a:ahLst/>
            <a:cxnLst/>
            <a:rect l="l" t="t" r="r" b="b"/>
            <a:pathLst>
              <a:path w="762816" h="762816">
                <a:moveTo>
                  <a:pt x="0" y="0"/>
                </a:moveTo>
                <a:lnTo>
                  <a:pt x="762815" y="0"/>
                </a:lnTo>
                <a:lnTo>
                  <a:pt x="762815" y="762816"/>
                </a:lnTo>
                <a:lnTo>
                  <a:pt x="0" y="76281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pPr defTabSz="685800"/>
            <a:endParaRPr lang="en-US" sz="1350">
              <a:solidFill>
                <a:prstClr val="black"/>
              </a:solidFill>
              <a:latin typeface="Aptos" panose="02110004020202020204"/>
            </a:endParaRPr>
          </a:p>
        </p:txBody>
      </p:sp>
      <p:sp>
        <p:nvSpPr>
          <p:cNvPr id="16" name="Freeform 16"/>
          <p:cNvSpPr/>
          <p:nvPr/>
        </p:nvSpPr>
        <p:spPr>
          <a:xfrm>
            <a:off x="2488758" y="2485220"/>
            <a:ext cx="300479" cy="300479"/>
          </a:xfrm>
          <a:custGeom>
            <a:avLst/>
            <a:gdLst/>
            <a:ahLst/>
            <a:cxnLst/>
            <a:rect l="l" t="t" r="r" b="b"/>
            <a:pathLst>
              <a:path w="600957" h="600957">
                <a:moveTo>
                  <a:pt x="0" y="0"/>
                </a:moveTo>
                <a:lnTo>
                  <a:pt x="600957" y="0"/>
                </a:lnTo>
                <a:lnTo>
                  <a:pt x="600957" y="600957"/>
                </a:lnTo>
                <a:lnTo>
                  <a:pt x="0" y="600957"/>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pPr defTabSz="685800"/>
            <a:endParaRPr lang="en-US" sz="1350">
              <a:solidFill>
                <a:prstClr val="black"/>
              </a:solidFill>
              <a:latin typeface="Aptos" panose="02110004020202020204"/>
            </a:endParaRPr>
          </a:p>
        </p:txBody>
      </p:sp>
      <p:sp>
        <p:nvSpPr>
          <p:cNvPr id="17" name="Freeform 17"/>
          <p:cNvSpPr/>
          <p:nvPr/>
        </p:nvSpPr>
        <p:spPr>
          <a:xfrm>
            <a:off x="-135746" y="4775521"/>
            <a:ext cx="687409" cy="500090"/>
          </a:xfrm>
          <a:custGeom>
            <a:avLst/>
            <a:gdLst/>
            <a:ahLst/>
            <a:cxnLst/>
            <a:rect l="l" t="t" r="r" b="b"/>
            <a:pathLst>
              <a:path w="1374818" h="1000180">
                <a:moveTo>
                  <a:pt x="0" y="0"/>
                </a:moveTo>
                <a:lnTo>
                  <a:pt x="1374818" y="0"/>
                </a:lnTo>
                <a:lnTo>
                  <a:pt x="1374818" y="1000180"/>
                </a:lnTo>
                <a:lnTo>
                  <a:pt x="0" y="100018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pPr defTabSz="685800"/>
            <a:endParaRPr lang="en-US" sz="1350">
              <a:solidFill>
                <a:prstClr val="black"/>
              </a:solidFill>
              <a:latin typeface="Aptos" panose="02110004020202020204"/>
            </a:endParaRPr>
          </a:p>
        </p:txBody>
      </p:sp>
      <p:sp>
        <p:nvSpPr>
          <p:cNvPr id="18" name="Freeform 18"/>
          <p:cNvSpPr/>
          <p:nvPr/>
        </p:nvSpPr>
        <p:spPr>
          <a:xfrm rot="-6959729">
            <a:off x="8803499" y="-225953"/>
            <a:ext cx="641709" cy="871592"/>
          </a:xfrm>
          <a:custGeom>
            <a:avLst/>
            <a:gdLst/>
            <a:ahLst/>
            <a:cxnLst/>
            <a:rect l="l" t="t" r="r" b="b"/>
            <a:pathLst>
              <a:path w="1283418" h="1743183">
                <a:moveTo>
                  <a:pt x="0" y="0"/>
                </a:moveTo>
                <a:lnTo>
                  <a:pt x="1283419" y="0"/>
                </a:lnTo>
                <a:lnTo>
                  <a:pt x="1283419" y="1743183"/>
                </a:lnTo>
                <a:lnTo>
                  <a:pt x="0" y="1743183"/>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pPr defTabSz="685800"/>
            <a:endParaRPr lang="en-US" sz="1350">
              <a:solidFill>
                <a:prstClr val="black"/>
              </a:solidFill>
              <a:latin typeface="Aptos" panose="02110004020202020204"/>
            </a:endParaRPr>
          </a:p>
        </p:txBody>
      </p:sp>
      <p:sp>
        <p:nvSpPr>
          <p:cNvPr id="19" name="Freeform 19"/>
          <p:cNvSpPr/>
          <p:nvPr/>
        </p:nvSpPr>
        <p:spPr>
          <a:xfrm>
            <a:off x="-186311" y="-269560"/>
            <a:ext cx="641709" cy="871592"/>
          </a:xfrm>
          <a:custGeom>
            <a:avLst/>
            <a:gdLst/>
            <a:ahLst/>
            <a:cxnLst/>
            <a:rect l="l" t="t" r="r" b="b"/>
            <a:pathLst>
              <a:path w="1283418" h="1743183">
                <a:moveTo>
                  <a:pt x="0" y="0"/>
                </a:moveTo>
                <a:lnTo>
                  <a:pt x="1283418" y="0"/>
                </a:lnTo>
                <a:lnTo>
                  <a:pt x="1283418" y="1743183"/>
                </a:lnTo>
                <a:lnTo>
                  <a:pt x="0" y="1743183"/>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pPr defTabSz="685800"/>
            <a:endParaRPr lang="en-US" sz="1350">
              <a:solidFill>
                <a:prstClr val="black"/>
              </a:solidFill>
              <a:latin typeface="Aptos" panose="02110004020202020204"/>
            </a:endParaRPr>
          </a:p>
        </p:txBody>
      </p:sp>
      <p:sp>
        <p:nvSpPr>
          <p:cNvPr id="20" name="Freeform 20"/>
          <p:cNvSpPr/>
          <p:nvPr/>
        </p:nvSpPr>
        <p:spPr>
          <a:xfrm>
            <a:off x="8742384" y="4707705"/>
            <a:ext cx="641709" cy="871592"/>
          </a:xfrm>
          <a:custGeom>
            <a:avLst/>
            <a:gdLst/>
            <a:ahLst/>
            <a:cxnLst/>
            <a:rect l="l" t="t" r="r" b="b"/>
            <a:pathLst>
              <a:path w="1283418" h="1743183">
                <a:moveTo>
                  <a:pt x="0" y="0"/>
                </a:moveTo>
                <a:lnTo>
                  <a:pt x="1283419" y="0"/>
                </a:lnTo>
                <a:lnTo>
                  <a:pt x="1283419" y="1743182"/>
                </a:lnTo>
                <a:lnTo>
                  <a:pt x="0" y="1743182"/>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pPr defTabSz="685800"/>
            <a:endParaRPr lang="en-US" sz="1350">
              <a:solidFill>
                <a:prstClr val="black"/>
              </a:solidFill>
              <a:latin typeface="Aptos" panose="02110004020202020204"/>
            </a:endParaRPr>
          </a:p>
        </p:txBody>
      </p:sp>
      <p:sp>
        <p:nvSpPr>
          <p:cNvPr id="21" name="Freeform 21"/>
          <p:cNvSpPr/>
          <p:nvPr/>
        </p:nvSpPr>
        <p:spPr>
          <a:xfrm>
            <a:off x="8681759" y="133951"/>
            <a:ext cx="305116" cy="184976"/>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pPr defTabSz="685800"/>
            <a:endParaRPr lang="en-US" sz="1350">
              <a:solidFill>
                <a:prstClr val="black"/>
              </a:solidFill>
              <a:latin typeface="Aptos" panose="02110004020202020204"/>
            </a:endParaRPr>
          </a:p>
        </p:txBody>
      </p:sp>
      <p:sp>
        <p:nvSpPr>
          <p:cNvPr id="22" name="Freeform 22"/>
          <p:cNvSpPr/>
          <p:nvPr/>
        </p:nvSpPr>
        <p:spPr>
          <a:xfrm>
            <a:off x="209235" y="4808608"/>
            <a:ext cx="305116" cy="184976"/>
          </a:xfrm>
          <a:custGeom>
            <a:avLst/>
            <a:gdLst/>
            <a:ahLst/>
            <a:cxnLst/>
            <a:rect l="l" t="t" r="r" b="b"/>
            <a:pathLst>
              <a:path w="610232" h="369953">
                <a:moveTo>
                  <a:pt x="0" y="0"/>
                </a:moveTo>
                <a:lnTo>
                  <a:pt x="610232" y="0"/>
                </a:lnTo>
                <a:lnTo>
                  <a:pt x="610232" y="369953"/>
                </a:lnTo>
                <a:lnTo>
                  <a:pt x="0" y="369953"/>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pPr defTabSz="685800"/>
            <a:endParaRPr lang="en-US" sz="1350">
              <a:solidFill>
                <a:prstClr val="black"/>
              </a:solidFill>
              <a:latin typeface="Aptos" panose="02110004020202020204"/>
            </a:endParaRPr>
          </a:p>
        </p:txBody>
      </p:sp>
      <p:sp>
        <p:nvSpPr>
          <p:cNvPr id="23" name="Freeform 23"/>
          <p:cNvSpPr/>
          <p:nvPr/>
        </p:nvSpPr>
        <p:spPr>
          <a:xfrm>
            <a:off x="3512121" y="2279836"/>
            <a:ext cx="2252939" cy="1200266"/>
          </a:xfrm>
          <a:custGeom>
            <a:avLst/>
            <a:gdLst/>
            <a:ahLst/>
            <a:cxnLst/>
            <a:rect l="l" t="t" r="r" b="b"/>
            <a:pathLst>
              <a:path w="5581080" h="2999831">
                <a:moveTo>
                  <a:pt x="0" y="0"/>
                </a:moveTo>
                <a:lnTo>
                  <a:pt x="5581080" y="0"/>
                </a:lnTo>
                <a:lnTo>
                  <a:pt x="5581080" y="2999831"/>
                </a:lnTo>
                <a:lnTo>
                  <a:pt x="0" y="2999831"/>
                </a:lnTo>
                <a:lnTo>
                  <a:pt x="0" y="0"/>
                </a:lnTo>
                <a:close/>
              </a:path>
            </a:pathLst>
          </a:custGeom>
          <a:blipFill>
            <a:blip r:embed="rId39"/>
            <a:stretch>
              <a:fillRect/>
            </a:stretch>
          </a:blipFill>
        </p:spPr>
        <p:txBody>
          <a:bodyPr/>
          <a:lstStyle/>
          <a:p>
            <a:pPr defTabSz="685800"/>
            <a:endParaRPr lang="en-US" sz="1350">
              <a:solidFill>
                <a:prstClr val="black"/>
              </a:solidFill>
              <a:latin typeface="Aptos" panose="02110004020202020204"/>
            </a:endParaRPr>
          </a:p>
        </p:txBody>
      </p:sp>
      <p:sp>
        <p:nvSpPr>
          <p:cNvPr id="25" name="Freeform 25"/>
          <p:cNvSpPr/>
          <p:nvPr/>
        </p:nvSpPr>
        <p:spPr>
          <a:xfrm>
            <a:off x="1754265" y="1986958"/>
            <a:ext cx="1192816" cy="1418084"/>
          </a:xfrm>
          <a:custGeom>
            <a:avLst/>
            <a:gdLst/>
            <a:ahLst/>
            <a:cxnLst/>
            <a:rect l="l" t="t" r="r" b="b"/>
            <a:pathLst>
              <a:path w="2385631" h="2836168">
                <a:moveTo>
                  <a:pt x="0" y="0"/>
                </a:moveTo>
                <a:lnTo>
                  <a:pt x="2385631" y="0"/>
                </a:lnTo>
                <a:lnTo>
                  <a:pt x="2385631" y="2836168"/>
                </a:lnTo>
                <a:lnTo>
                  <a:pt x="0" y="2836168"/>
                </a:lnTo>
                <a:lnTo>
                  <a:pt x="0" y="0"/>
                </a:lnTo>
                <a:close/>
              </a:path>
            </a:pathLst>
          </a:custGeom>
          <a:blipFill>
            <a:blip r:embed="rId40"/>
            <a:stretch>
              <a:fillRect/>
            </a:stretch>
          </a:blipFill>
        </p:spPr>
        <p:txBody>
          <a:bodyPr/>
          <a:lstStyle/>
          <a:p>
            <a:pPr defTabSz="685800"/>
            <a:endParaRPr lang="en-US" sz="1350">
              <a:solidFill>
                <a:prstClr val="black"/>
              </a:solidFill>
              <a:latin typeface="Aptos" panose="02110004020202020204"/>
            </a:endParaRPr>
          </a:p>
        </p:txBody>
      </p:sp>
      <p:sp>
        <p:nvSpPr>
          <p:cNvPr id="26" name="Freeform 26"/>
          <p:cNvSpPr/>
          <p:nvPr/>
        </p:nvSpPr>
        <p:spPr>
          <a:xfrm>
            <a:off x="2844956" y="362851"/>
            <a:ext cx="1927274" cy="1134113"/>
          </a:xfrm>
          <a:custGeom>
            <a:avLst/>
            <a:gdLst/>
            <a:ahLst/>
            <a:cxnLst/>
            <a:rect l="l" t="t" r="r" b="b"/>
            <a:pathLst>
              <a:path w="3854548" h="2268226">
                <a:moveTo>
                  <a:pt x="0" y="0"/>
                </a:moveTo>
                <a:lnTo>
                  <a:pt x="3854549" y="0"/>
                </a:lnTo>
                <a:lnTo>
                  <a:pt x="3854549" y="2268225"/>
                </a:lnTo>
                <a:lnTo>
                  <a:pt x="0" y="2268225"/>
                </a:lnTo>
                <a:lnTo>
                  <a:pt x="0" y="0"/>
                </a:lnTo>
                <a:close/>
              </a:path>
            </a:pathLst>
          </a:custGeom>
          <a:blipFill>
            <a:blip r:embed="rId41"/>
            <a:stretch>
              <a:fillRect/>
            </a:stretch>
          </a:blipFill>
        </p:spPr>
        <p:txBody>
          <a:bodyPr/>
          <a:lstStyle/>
          <a:p>
            <a:pPr defTabSz="685800"/>
            <a:endParaRPr lang="en-US" sz="1350">
              <a:solidFill>
                <a:prstClr val="black"/>
              </a:solidFill>
              <a:latin typeface="Aptos" panose="02110004020202020204"/>
            </a:endParaRPr>
          </a:p>
        </p:txBody>
      </p:sp>
      <p:sp>
        <p:nvSpPr>
          <p:cNvPr id="27" name="Freeform 27"/>
          <p:cNvSpPr/>
          <p:nvPr/>
        </p:nvSpPr>
        <p:spPr>
          <a:xfrm>
            <a:off x="5031100" y="340821"/>
            <a:ext cx="1399421" cy="1203768"/>
          </a:xfrm>
          <a:custGeom>
            <a:avLst/>
            <a:gdLst/>
            <a:ahLst/>
            <a:cxnLst/>
            <a:rect l="l" t="t" r="r" b="b"/>
            <a:pathLst>
              <a:path w="2798843" h="2407536">
                <a:moveTo>
                  <a:pt x="0" y="0"/>
                </a:moveTo>
                <a:lnTo>
                  <a:pt x="2798843" y="0"/>
                </a:lnTo>
                <a:lnTo>
                  <a:pt x="2798843" y="2407535"/>
                </a:lnTo>
                <a:lnTo>
                  <a:pt x="0" y="2407535"/>
                </a:lnTo>
                <a:lnTo>
                  <a:pt x="0" y="0"/>
                </a:lnTo>
                <a:close/>
              </a:path>
            </a:pathLst>
          </a:custGeom>
          <a:blipFill>
            <a:blip r:embed="rId42"/>
            <a:stretch>
              <a:fillRect/>
            </a:stretch>
          </a:blipFill>
        </p:spPr>
        <p:txBody>
          <a:bodyPr/>
          <a:lstStyle/>
          <a:p>
            <a:pPr defTabSz="685800"/>
            <a:endParaRPr lang="en-US" sz="1350">
              <a:solidFill>
                <a:prstClr val="black"/>
              </a:solidFill>
              <a:latin typeface="Aptos" panose="02110004020202020204"/>
            </a:endParaRPr>
          </a:p>
        </p:txBody>
      </p:sp>
      <p:sp>
        <p:nvSpPr>
          <p:cNvPr id="28" name="Freeform 28"/>
          <p:cNvSpPr/>
          <p:nvPr/>
        </p:nvSpPr>
        <p:spPr>
          <a:xfrm>
            <a:off x="6067867" y="1745141"/>
            <a:ext cx="1064542" cy="1785395"/>
          </a:xfrm>
          <a:custGeom>
            <a:avLst/>
            <a:gdLst/>
            <a:ahLst/>
            <a:cxnLst/>
            <a:rect l="l" t="t" r="r" b="b"/>
            <a:pathLst>
              <a:path w="2129083" h="3570790">
                <a:moveTo>
                  <a:pt x="0" y="0"/>
                </a:moveTo>
                <a:lnTo>
                  <a:pt x="2129084" y="0"/>
                </a:lnTo>
                <a:lnTo>
                  <a:pt x="2129084" y="3570790"/>
                </a:lnTo>
                <a:lnTo>
                  <a:pt x="0" y="3570790"/>
                </a:lnTo>
                <a:lnTo>
                  <a:pt x="0" y="0"/>
                </a:lnTo>
                <a:close/>
              </a:path>
            </a:pathLst>
          </a:custGeom>
          <a:blipFill>
            <a:blip r:embed="rId43"/>
            <a:stretch>
              <a:fillRect/>
            </a:stretch>
          </a:blipFill>
        </p:spPr>
        <p:txBody>
          <a:bodyPr/>
          <a:lstStyle/>
          <a:p>
            <a:pPr defTabSz="685800"/>
            <a:endParaRPr lang="en-US" sz="1350">
              <a:solidFill>
                <a:prstClr val="black"/>
              </a:solidFill>
              <a:latin typeface="Aptos" panose="02110004020202020204"/>
            </a:endParaRPr>
          </a:p>
        </p:txBody>
      </p:sp>
      <p:sp>
        <p:nvSpPr>
          <p:cNvPr id="30" name="TextBox 30"/>
          <p:cNvSpPr txBox="1"/>
          <p:nvPr/>
        </p:nvSpPr>
        <p:spPr>
          <a:xfrm>
            <a:off x="3470582" y="1639738"/>
            <a:ext cx="2317619" cy="828881"/>
          </a:xfrm>
          <a:prstGeom prst="rect">
            <a:avLst/>
          </a:prstGeom>
        </p:spPr>
        <p:txBody>
          <a:bodyPr lIns="0" tIns="0" rIns="0" bIns="0" rtlCol="0" anchor="t">
            <a:spAutoFit/>
          </a:bodyPr>
          <a:lstStyle/>
          <a:p>
            <a:pPr algn="ctr" defTabSz="685800">
              <a:lnSpc>
                <a:spcPts val="2240"/>
              </a:lnSpc>
            </a:pPr>
            <a:r>
              <a:rPr lang="en-US" sz="1600" dirty="0">
                <a:solidFill>
                  <a:srgbClr val="3C4C59"/>
                </a:solidFill>
                <a:latin typeface="Open Sans Bold"/>
                <a:ea typeface="Open Sans Bold"/>
                <a:cs typeface="Open Sans Bold"/>
                <a:sym typeface="Open Sans Bold"/>
              </a:rPr>
              <a:t>Energy Smart</a:t>
            </a:r>
          </a:p>
          <a:p>
            <a:pPr algn="ctr" defTabSz="685800">
              <a:lnSpc>
                <a:spcPts val="2240"/>
              </a:lnSpc>
            </a:pPr>
            <a:r>
              <a:rPr lang="en-US" sz="1600" dirty="0">
                <a:solidFill>
                  <a:srgbClr val="3C4C59"/>
                </a:solidFill>
                <a:latin typeface="Open Sans Bold"/>
                <a:ea typeface="Open Sans Bold"/>
                <a:cs typeface="Open Sans Bold"/>
                <a:sym typeface="Open Sans Bold"/>
              </a:rPr>
              <a:t>Electronic Systems</a:t>
            </a:r>
          </a:p>
          <a:p>
            <a:pPr algn="ctr" defTabSz="685800">
              <a:lnSpc>
                <a:spcPts val="2240"/>
              </a:lnSpc>
            </a:pPr>
            <a:endParaRPr lang="en-US" sz="1600" dirty="0">
              <a:solidFill>
                <a:srgbClr val="3C4C59"/>
              </a:solidFill>
              <a:latin typeface="Open Sans Bold"/>
              <a:ea typeface="Open Sans Bold"/>
              <a:cs typeface="Open Sans Bold"/>
              <a:sym typeface="Open Sans Bold"/>
            </a:endParaRPr>
          </a:p>
        </p:txBody>
      </p:sp>
      <p:sp>
        <p:nvSpPr>
          <p:cNvPr id="31" name="TextBox 31"/>
          <p:cNvSpPr txBox="1"/>
          <p:nvPr/>
        </p:nvSpPr>
        <p:spPr>
          <a:xfrm>
            <a:off x="1890823" y="797775"/>
            <a:ext cx="1485478" cy="169405"/>
          </a:xfrm>
          <a:prstGeom prst="rect">
            <a:avLst/>
          </a:prstGeom>
        </p:spPr>
        <p:txBody>
          <a:bodyPr lIns="0" tIns="0" rIns="0" bIns="0" rtlCol="0" anchor="t">
            <a:spAutoFit/>
          </a:bodyPr>
          <a:lstStyle/>
          <a:p>
            <a:pPr defTabSz="685800">
              <a:lnSpc>
                <a:spcPts val="1400"/>
              </a:lnSpc>
            </a:pPr>
            <a:r>
              <a:rPr lang="en-US" sz="1050" b="1" dirty="0">
                <a:solidFill>
                  <a:srgbClr val="3C4C59"/>
                </a:solidFill>
                <a:latin typeface="Open Sans Bold"/>
                <a:ea typeface="Open Sans Bold"/>
                <a:cs typeface="Open Sans Bold"/>
                <a:sym typeface="Open Sans Bold"/>
              </a:rPr>
              <a:t>Air Cooling</a:t>
            </a:r>
          </a:p>
        </p:txBody>
      </p:sp>
      <p:sp>
        <p:nvSpPr>
          <p:cNvPr id="32" name="TextBox 32"/>
          <p:cNvSpPr txBox="1"/>
          <p:nvPr/>
        </p:nvSpPr>
        <p:spPr>
          <a:xfrm>
            <a:off x="6892145" y="455935"/>
            <a:ext cx="1237713" cy="347275"/>
          </a:xfrm>
          <a:prstGeom prst="rect">
            <a:avLst/>
          </a:prstGeom>
        </p:spPr>
        <p:txBody>
          <a:bodyPr lIns="0" tIns="0" rIns="0" bIns="0" rtlCol="0" anchor="t">
            <a:spAutoFit/>
          </a:bodyPr>
          <a:lstStyle/>
          <a:p>
            <a:pPr algn="r" defTabSz="685800">
              <a:lnSpc>
                <a:spcPts val="1400"/>
              </a:lnSpc>
            </a:pPr>
            <a:r>
              <a:rPr lang="en-US" sz="1000" b="1" dirty="0">
                <a:solidFill>
                  <a:srgbClr val="3C4C59"/>
                </a:solidFill>
                <a:latin typeface="Open Sans Bold"/>
                <a:ea typeface="Open Sans Bold"/>
                <a:cs typeface="Open Sans Bold"/>
                <a:sym typeface="Open Sans Bold"/>
                <a:hlinkClick r:id="" action="ppaction://noaction"/>
              </a:rPr>
              <a:t>Two-phase cooling: Pumped flow</a:t>
            </a:r>
            <a:endParaRPr lang="en-US" sz="1000" b="1" dirty="0">
              <a:solidFill>
                <a:srgbClr val="3C4C59"/>
              </a:solidFill>
              <a:latin typeface="Open Sans Bold"/>
              <a:ea typeface="Open Sans Bold"/>
              <a:cs typeface="Open Sans Bold"/>
              <a:sym typeface="Open Sans Bold"/>
            </a:endParaRPr>
          </a:p>
        </p:txBody>
      </p:sp>
      <p:sp>
        <p:nvSpPr>
          <p:cNvPr id="33" name="TextBox 33"/>
          <p:cNvSpPr txBox="1"/>
          <p:nvPr/>
        </p:nvSpPr>
        <p:spPr>
          <a:xfrm>
            <a:off x="1576343" y="775749"/>
            <a:ext cx="265379" cy="203261"/>
          </a:xfrm>
          <a:prstGeom prst="rect">
            <a:avLst/>
          </a:prstGeom>
        </p:spPr>
        <p:txBody>
          <a:bodyPr lIns="0" tIns="0" rIns="0" bIns="0" rtlCol="0" anchor="t">
            <a:spAutoFit/>
          </a:bodyPr>
          <a:lstStyle/>
          <a:p>
            <a:pPr algn="r" defTabSz="685800">
              <a:lnSpc>
                <a:spcPts val="1679"/>
              </a:lnSpc>
            </a:pPr>
            <a:r>
              <a:rPr lang="en-US" sz="1200" dirty="0">
                <a:solidFill>
                  <a:srgbClr val="3C4C59"/>
                </a:solidFill>
                <a:latin typeface="Open Sans Bold"/>
                <a:ea typeface="Open Sans Bold"/>
                <a:cs typeface="Open Sans Bold"/>
                <a:sym typeface="Open Sans Bold"/>
              </a:rPr>
              <a:t>01</a:t>
            </a:r>
          </a:p>
        </p:txBody>
      </p:sp>
      <p:sp>
        <p:nvSpPr>
          <p:cNvPr id="34" name="TextBox 34"/>
          <p:cNvSpPr txBox="1"/>
          <p:nvPr/>
        </p:nvSpPr>
        <p:spPr>
          <a:xfrm>
            <a:off x="8264077" y="510753"/>
            <a:ext cx="265379" cy="203261"/>
          </a:xfrm>
          <a:prstGeom prst="rect">
            <a:avLst/>
          </a:prstGeom>
        </p:spPr>
        <p:txBody>
          <a:bodyPr lIns="0" tIns="0" rIns="0" bIns="0" rtlCol="0" anchor="t">
            <a:spAutoFit/>
          </a:bodyPr>
          <a:lstStyle/>
          <a:p>
            <a:pPr defTabSz="685800">
              <a:lnSpc>
                <a:spcPts val="1679"/>
              </a:lnSpc>
            </a:pPr>
            <a:r>
              <a:rPr lang="en-US" sz="1200" dirty="0">
                <a:solidFill>
                  <a:srgbClr val="3C4C59"/>
                </a:solidFill>
                <a:latin typeface="Open Sans Bold"/>
                <a:ea typeface="Open Sans Bold"/>
                <a:cs typeface="Open Sans Bold"/>
                <a:sym typeface="Open Sans Bold"/>
              </a:rPr>
              <a:t>04</a:t>
            </a:r>
          </a:p>
        </p:txBody>
      </p:sp>
      <p:sp>
        <p:nvSpPr>
          <p:cNvPr id="35" name="TextBox 35"/>
          <p:cNvSpPr txBox="1"/>
          <p:nvPr/>
        </p:nvSpPr>
        <p:spPr>
          <a:xfrm>
            <a:off x="943131" y="4009922"/>
            <a:ext cx="265379" cy="203261"/>
          </a:xfrm>
          <a:prstGeom prst="rect">
            <a:avLst/>
          </a:prstGeom>
        </p:spPr>
        <p:txBody>
          <a:bodyPr lIns="0" tIns="0" rIns="0" bIns="0" rtlCol="0" anchor="t">
            <a:spAutoFit/>
          </a:bodyPr>
          <a:lstStyle/>
          <a:p>
            <a:pPr algn="r" defTabSz="685800">
              <a:lnSpc>
                <a:spcPts val="1679"/>
              </a:lnSpc>
            </a:pPr>
            <a:r>
              <a:rPr lang="en-US" sz="1200">
                <a:solidFill>
                  <a:srgbClr val="3C4C59"/>
                </a:solidFill>
                <a:latin typeface="Open Sans Bold"/>
                <a:ea typeface="Open Sans Bold"/>
                <a:cs typeface="Open Sans Bold"/>
                <a:sym typeface="Open Sans Bold"/>
              </a:rPr>
              <a:t>03</a:t>
            </a:r>
          </a:p>
        </p:txBody>
      </p:sp>
      <p:sp>
        <p:nvSpPr>
          <p:cNvPr id="36" name="TextBox 36"/>
          <p:cNvSpPr txBox="1"/>
          <p:nvPr/>
        </p:nvSpPr>
        <p:spPr>
          <a:xfrm>
            <a:off x="7827764" y="3699268"/>
            <a:ext cx="265379" cy="203261"/>
          </a:xfrm>
          <a:prstGeom prst="rect">
            <a:avLst/>
          </a:prstGeom>
        </p:spPr>
        <p:txBody>
          <a:bodyPr lIns="0" tIns="0" rIns="0" bIns="0" rtlCol="0" anchor="t">
            <a:spAutoFit/>
          </a:bodyPr>
          <a:lstStyle/>
          <a:p>
            <a:pPr defTabSz="685800">
              <a:lnSpc>
                <a:spcPts val="1679"/>
              </a:lnSpc>
            </a:pPr>
            <a:r>
              <a:rPr lang="en-US" sz="1200" dirty="0">
                <a:solidFill>
                  <a:srgbClr val="3C4C59"/>
                </a:solidFill>
                <a:latin typeface="Open Sans Bold"/>
                <a:ea typeface="Open Sans Bold"/>
                <a:cs typeface="Open Sans Bold"/>
                <a:sym typeface="Open Sans Bold"/>
              </a:rPr>
              <a:t>06</a:t>
            </a:r>
          </a:p>
        </p:txBody>
      </p:sp>
      <p:sp>
        <p:nvSpPr>
          <p:cNvPr id="37" name="TextBox 37"/>
          <p:cNvSpPr txBox="1"/>
          <p:nvPr/>
        </p:nvSpPr>
        <p:spPr>
          <a:xfrm>
            <a:off x="134545" y="2231073"/>
            <a:ext cx="265379" cy="203261"/>
          </a:xfrm>
          <a:prstGeom prst="rect">
            <a:avLst/>
          </a:prstGeom>
        </p:spPr>
        <p:txBody>
          <a:bodyPr lIns="0" tIns="0" rIns="0" bIns="0" rtlCol="0" anchor="t">
            <a:spAutoFit/>
          </a:bodyPr>
          <a:lstStyle/>
          <a:p>
            <a:pPr algn="r" defTabSz="685800">
              <a:lnSpc>
                <a:spcPts val="1679"/>
              </a:lnSpc>
            </a:pPr>
            <a:r>
              <a:rPr lang="en-US" sz="1200">
                <a:solidFill>
                  <a:srgbClr val="3C4C59"/>
                </a:solidFill>
                <a:latin typeface="Open Sans Bold"/>
                <a:ea typeface="Open Sans Bold"/>
                <a:cs typeface="Open Sans Bold"/>
                <a:sym typeface="Open Sans Bold"/>
              </a:rPr>
              <a:t>02</a:t>
            </a:r>
          </a:p>
        </p:txBody>
      </p:sp>
      <p:sp>
        <p:nvSpPr>
          <p:cNvPr id="38" name="TextBox 38"/>
          <p:cNvSpPr txBox="1"/>
          <p:nvPr/>
        </p:nvSpPr>
        <p:spPr>
          <a:xfrm>
            <a:off x="8742385" y="2231073"/>
            <a:ext cx="265379" cy="203261"/>
          </a:xfrm>
          <a:prstGeom prst="rect">
            <a:avLst/>
          </a:prstGeom>
        </p:spPr>
        <p:txBody>
          <a:bodyPr lIns="0" tIns="0" rIns="0" bIns="0" rtlCol="0" anchor="t">
            <a:spAutoFit/>
          </a:bodyPr>
          <a:lstStyle/>
          <a:p>
            <a:pPr defTabSz="685800">
              <a:lnSpc>
                <a:spcPts val="1679"/>
              </a:lnSpc>
            </a:pPr>
            <a:r>
              <a:rPr lang="en-US" sz="1200">
                <a:solidFill>
                  <a:srgbClr val="3C4C59"/>
                </a:solidFill>
                <a:latin typeface="Open Sans Bold"/>
                <a:ea typeface="Open Sans Bold"/>
                <a:cs typeface="Open Sans Bold"/>
                <a:sym typeface="Open Sans Bold"/>
              </a:rPr>
              <a:t>05</a:t>
            </a:r>
          </a:p>
        </p:txBody>
      </p:sp>
      <p:sp>
        <p:nvSpPr>
          <p:cNvPr id="39" name="TextBox 39"/>
          <p:cNvSpPr txBox="1"/>
          <p:nvPr/>
        </p:nvSpPr>
        <p:spPr>
          <a:xfrm>
            <a:off x="459128" y="2226310"/>
            <a:ext cx="1770096" cy="348942"/>
          </a:xfrm>
          <a:prstGeom prst="rect">
            <a:avLst/>
          </a:prstGeom>
        </p:spPr>
        <p:txBody>
          <a:bodyPr lIns="0" tIns="0" rIns="0" bIns="0" rtlCol="0" anchor="t">
            <a:spAutoFit/>
          </a:bodyPr>
          <a:lstStyle/>
          <a:p>
            <a:pPr defTabSz="685800">
              <a:lnSpc>
                <a:spcPts val="1400"/>
              </a:lnSpc>
            </a:pPr>
            <a:r>
              <a:rPr lang="en-US" sz="1050" b="1" dirty="0">
                <a:solidFill>
                  <a:srgbClr val="3C4C59"/>
                </a:solidFill>
                <a:latin typeface="Open Sans Bold"/>
                <a:ea typeface="Open Sans Bold"/>
                <a:cs typeface="Open Sans Bold"/>
                <a:sym typeface="Open Sans Bold"/>
              </a:rPr>
              <a:t>Single Phase Liquid </a:t>
            </a:r>
          </a:p>
          <a:p>
            <a:pPr defTabSz="685800">
              <a:lnSpc>
                <a:spcPts val="1400"/>
              </a:lnSpc>
            </a:pPr>
            <a:r>
              <a:rPr lang="en-US" sz="1050" b="1" dirty="0">
                <a:solidFill>
                  <a:srgbClr val="3C4C59"/>
                </a:solidFill>
                <a:latin typeface="Open Sans Bold"/>
                <a:ea typeface="Open Sans Bold"/>
                <a:cs typeface="Open Sans Bold"/>
                <a:sym typeface="Open Sans Bold"/>
              </a:rPr>
              <a:t>Cooling</a:t>
            </a:r>
          </a:p>
        </p:txBody>
      </p:sp>
      <p:sp>
        <p:nvSpPr>
          <p:cNvPr id="40" name="TextBox 40"/>
          <p:cNvSpPr txBox="1"/>
          <p:nvPr/>
        </p:nvSpPr>
        <p:spPr>
          <a:xfrm>
            <a:off x="7570893" y="2226310"/>
            <a:ext cx="1076242" cy="167738"/>
          </a:xfrm>
          <a:prstGeom prst="rect">
            <a:avLst/>
          </a:prstGeom>
        </p:spPr>
        <p:txBody>
          <a:bodyPr lIns="0" tIns="0" rIns="0" bIns="0" rtlCol="0" anchor="t">
            <a:spAutoFit/>
          </a:bodyPr>
          <a:lstStyle/>
          <a:p>
            <a:pPr algn="r" defTabSz="685800">
              <a:lnSpc>
                <a:spcPts val="1400"/>
              </a:lnSpc>
            </a:pPr>
            <a:r>
              <a:rPr lang="en-US" sz="1000" b="1" dirty="0">
                <a:solidFill>
                  <a:srgbClr val="3C4C59"/>
                </a:solidFill>
                <a:latin typeface="Open Sans Bold"/>
                <a:ea typeface="Open Sans Bold"/>
                <a:cs typeface="Open Sans Bold"/>
                <a:sym typeface="Open Sans Bold"/>
                <a:hlinkClick r:id="" action="ppaction://noaction"/>
              </a:rPr>
              <a:t>Rack level</a:t>
            </a:r>
            <a:endParaRPr lang="en-US" sz="1000" b="1" dirty="0">
              <a:solidFill>
                <a:srgbClr val="3C4C59"/>
              </a:solidFill>
              <a:latin typeface="Open Sans Bold"/>
              <a:ea typeface="Open Sans Bold"/>
              <a:cs typeface="Open Sans Bold"/>
              <a:sym typeface="Open Sans Bold"/>
            </a:endParaRPr>
          </a:p>
        </p:txBody>
      </p:sp>
      <p:sp>
        <p:nvSpPr>
          <p:cNvPr id="41" name="TextBox 41"/>
          <p:cNvSpPr txBox="1"/>
          <p:nvPr/>
        </p:nvSpPr>
        <p:spPr>
          <a:xfrm>
            <a:off x="1340189" y="1125731"/>
            <a:ext cx="1485478" cy="377476"/>
          </a:xfrm>
          <a:prstGeom prst="rect">
            <a:avLst/>
          </a:prstGeom>
        </p:spPr>
        <p:txBody>
          <a:bodyPr lIns="0" tIns="0" rIns="0" bIns="0" rtlCol="0" anchor="t">
            <a:spAutoFit/>
          </a:bodyPr>
          <a:lstStyle/>
          <a:p>
            <a:pPr defTabSz="685800">
              <a:lnSpc>
                <a:spcPts val="980"/>
              </a:lnSpc>
            </a:pPr>
            <a:r>
              <a:rPr lang="en-US" sz="750" dirty="0">
                <a:solidFill>
                  <a:srgbClr val="4F4F59"/>
                </a:solidFill>
                <a:latin typeface="Open Sans"/>
                <a:ea typeface="Open Sans"/>
                <a:cs typeface="Open Sans"/>
                <a:sym typeface="Open Sans"/>
              </a:rPr>
              <a:t>Making Air cooling Energy Efficient using advance control systems and heat pipes</a:t>
            </a:r>
          </a:p>
        </p:txBody>
      </p:sp>
      <p:sp>
        <p:nvSpPr>
          <p:cNvPr id="42" name="TextBox 42"/>
          <p:cNvSpPr txBox="1"/>
          <p:nvPr/>
        </p:nvSpPr>
        <p:spPr>
          <a:xfrm>
            <a:off x="6750396" y="943138"/>
            <a:ext cx="1713418" cy="249235"/>
          </a:xfrm>
          <a:prstGeom prst="rect">
            <a:avLst/>
          </a:prstGeom>
        </p:spPr>
        <p:txBody>
          <a:bodyPr lIns="0" tIns="0" rIns="0" bIns="0" rtlCol="0" anchor="t">
            <a:spAutoFit/>
          </a:bodyPr>
          <a:lstStyle/>
          <a:p>
            <a:pPr algn="ctr" defTabSz="685800">
              <a:lnSpc>
                <a:spcPts val="980"/>
              </a:lnSpc>
            </a:pPr>
            <a:r>
              <a:rPr lang="en-US" sz="750" dirty="0">
                <a:solidFill>
                  <a:srgbClr val="4F4F59"/>
                </a:solidFill>
                <a:latin typeface="Open Sans"/>
                <a:ea typeface="Open Sans"/>
                <a:cs typeface="Open Sans"/>
                <a:sym typeface="Open Sans"/>
              </a:rPr>
              <a:t>Building compact models to optimize two phase cold plate design</a:t>
            </a:r>
          </a:p>
        </p:txBody>
      </p:sp>
      <p:sp>
        <p:nvSpPr>
          <p:cNvPr id="43" name="TextBox 43"/>
          <p:cNvSpPr txBox="1"/>
          <p:nvPr/>
        </p:nvSpPr>
        <p:spPr>
          <a:xfrm>
            <a:off x="213540" y="2682023"/>
            <a:ext cx="1485478" cy="377476"/>
          </a:xfrm>
          <a:prstGeom prst="rect">
            <a:avLst/>
          </a:prstGeom>
        </p:spPr>
        <p:txBody>
          <a:bodyPr lIns="0" tIns="0" rIns="0" bIns="0" rtlCol="0" anchor="t">
            <a:spAutoFit/>
          </a:bodyPr>
          <a:lstStyle>
            <a:defPPr>
              <a:defRPr lang="en-US"/>
            </a:defPPr>
            <a:lvl1pPr>
              <a:lnSpc>
                <a:spcPts val="1307"/>
              </a:lnSpc>
              <a:defRPr sz="933">
                <a:solidFill>
                  <a:srgbClr val="4F4F59"/>
                </a:solidFill>
                <a:latin typeface="Open Sans"/>
                <a:ea typeface="Open Sans"/>
                <a:cs typeface="Open Sans"/>
              </a:defRPr>
            </a:lvl1pPr>
          </a:lstStyle>
          <a:p>
            <a:pPr defTabSz="685800">
              <a:lnSpc>
                <a:spcPts val="980"/>
              </a:lnSpc>
            </a:pPr>
            <a:r>
              <a:rPr lang="en-US" sz="750" dirty="0">
                <a:sym typeface="Open Sans"/>
              </a:rPr>
              <a:t>Design and optimization for Heterogenous Integration Packaging conditions</a:t>
            </a:r>
          </a:p>
        </p:txBody>
      </p:sp>
      <p:sp>
        <p:nvSpPr>
          <p:cNvPr id="44" name="TextBox 44"/>
          <p:cNvSpPr txBox="1"/>
          <p:nvPr/>
        </p:nvSpPr>
        <p:spPr>
          <a:xfrm>
            <a:off x="7161657" y="2504866"/>
            <a:ext cx="1485478" cy="377476"/>
          </a:xfrm>
          <a:prstGeom prst="rect">
            <a:avLst/>
          </a:prstGeom>
        </p:spPr>
        <p:txBody>
          <a:bodyPr lIns="0" tIns="0" rIns="0" bIns="0" rtlCol="0" anchor="t">
            <a:spAutoFit/>
          </a:bodyPr>
          <a:lstStyle/>
          <a:p>
            <a:pPr algn="r" defTabSz="685800">
              <a:lnSpc>
                <a:spcPts val="980"/>
              </a:lnSpc>
            </a:pPr>
            <a:r>
              <a:rPr lang="en-US" sz="750" dirty="0">
                <a:solidFill>
                  <a:srgbClr val="4F4F59"/>
                </a:solidFill>
                <a:latin typeface="Open Sans"/>
                <a:ea typeface="Open Sans"/>
                <a:cs typeface="Open Sans"/>
                <a:sym typeface="Open Sans"/>
              </a:rPr>
              <a:t>Single and two-phase liquid cooling in highly heterogenous rack environments</a:t>
            </a:r>
          </a:p>
        </p:txBody>
      </p:sp>
      <p:sp>
        <p:nvSpPr>
          <p:cNvPr id="45" name="TextBox 45"/>
          <p:cNvSpPr txBox="1"/>
          <p:nvPr/>
        </p:nvSpPr>
        <p:spPr>
          <a:xfrm>
            <a:off x="1296240" y="3904168"/>
            <a:ext cx="1485478" cy="347275"/>
          </a:xfrm>
          <a:prstGeom prst="rect">
            <a:avLst/>
          </a:prstGeom>
        </p:spPr>
        <p:txBody>
          <a:bodyPr lIns="0" tIns="0" rIns="0" bIns="0" rtlCol="0" anchor="t">
            <a:spAutoFit/>
          </a:bodyPr>
          <a:lstStyle/>
          <a:p>
            <a:pPr defTabSz="685800">
              <a:lnSpc>
                <a:spcPts val="1400"/>
              </a:lnSpc>
            </a:pPr>
            <a:r>
              <a:rPr lang="en-US" sz="1000" b="1" dirty="0">
                <a:solidFill>
                  <a:srgbClr val="3C4C59"/>
                </a:solidFill>
                <a:latin typeface="Open Sans Bold"/>
                <a:ea typeface="Open Sans Bold"/>
                <a:cs typeface="Open Sans Bold"/>
                <a:sym typeface="Open Sans Bold"/>
                <a:hlinkClick r:id="" action="ppaction://noaction"/>
              </a:rPr>
              <a:t>Two-phase cooling: Immersion cooling</a:t>
            </a:r>
            <a:endParaRPr lang="en-US" sz="1000" b="1" dirty="0">
              <a:solidFill>
                <a:srgbClr val="3C4C59"/>
              </a:solidFill>
              <a:latin typeface="Open Sans Bold"/>
              <a:ea typeface="Open Sans Bold"/>
              <a:cs typeface="Open Sans Bold"/>
              <a:sym typeface="Open Sans Bold"/>
            </a:endParaRPr>
          </a:p>
        </p:txBody>
      </p:sp>
      <p:sp>
        <p:nvSpPr>
          <p:cNvPr id="46" name="TextBox 46"/>
          <p:cNvSpPr txBox="1"/>
          <p:nvPr/>
        </p:nvSpPr>
        <p:spPr>
          <a:xfrm>
            <a:off x="6054985" y="3703775"/>
            <a:ext cx="1674320" cy="167738"/>
          </a:xfrm>
          <a:prstGeom prst="rect">
            <a:avLst/>
          </a:prstGeom>
        </p:spPr>
        <p:txBody>
          <a:bodyPr lIns="0" tIns="0" rIns="0" bIns="0" rtlCol="0" anchor="t">
            <a:spAutoFit/>
          </a:bodyPr>
          <a:lstStyle/>
          <a:p>
            <a:pPr algn="r" defTabSz="685800">
              <a:lnSpc>
                <a:spcPts val="1400"/>
              </a:lnSpc>
            </a:pPr>
            <a:r>
              <a:rPr lang="en-US" sz="1000" b="1" dirty="0">
                <a:solidFill>
                  <a:srgbClr val="3C4C59"/>
                </a:solidFill>
                <a:latin typeface="Open Sans Bold"/>
                <a:ea typeface="Open Sans Bold"/>
                <a:cs typeface="Open Sans Bold"/>
                <a:sym typeface="Open Sans Bold"/>
              </a:rPr>
              <a:t>Chip level</a:t>
            </a:r>
          </a:p>
        </p:txBody>
      </p:sp>
      <p:sp>
        <p:nvSpPr>
          <p:cNvPr id="47" name="TextBox 47"/>
          <p:cNvSpPr txBox="1"/>
          <p:nvPr/>
        </p:nvSpPr>
        <p:spPr>
          <a:xfrm>
            <a:off x="1303760" y="4283714"/>
            <a:ext cx="1485478" cy="505716"/>
          </a:xfrm>
          <a:prstGeom prst="rect">
            <a:avLst/>
          </a:prstGeom>
        </p:spPr>
        <p:txBody>
          <a:bodyPr lIns="0" tIns="0" rIns="0" bIns="0" rtlCol="0" anchor="t">
            <a:spAutoFit/>
          </a:bodyPr>
          <a:lstStyle/>
          <a:p>
            <a:pPr defTabSz="685800">
              <a:lnSpc>
                <a:spcPts val="980"/>
              </a:lnSpc>
            </a:pPr>
            <a:r>
              <a:rPr lang="en-US" sz="750" dirty="0">
                <a:solidFill>
                  <a:srgbClr val="4F4F59"/>
                </a:solidFill>
                <a:latin typeface="Open Sans"/>
                <a:ea typeface="Open Sans"/>
                <a:cs typeface="Open Sans"/>
                <a:sym typeface="Open Sans"/>
              </a:rPr>
              <a:t>Leveraging deep learning techniques to predict the boiling heat flux and the heat transfer coefficient  </a:t>
            </a:r>
          </a:p>
        </p:txBody>
      </p:sp>
      <p:sp>
        <p:nvSpPr>
          <p:cNvPr id="48" name="TextBox 48"/>
          <p:cNvSpPr txBox="1"/>
          <p:nvPr/>
        </p:nvSpPr>
        <p:spPr>
          <a:xfrm>
            <a:off x="7111275" y="4112369"/>
            <a:ext cx="1963736" cy="633956"/>
          </a:xfrm>
          <a:prstGeom prst="rect">
            <a:avLst/>
          </a:prstGeom>
        </p:spPr>
        <p:txBody>
          <a:bodyPr lIns="0" tIns="0" rIns="0" bIns="0" rtlCol="0" anchor="t">
            <a:spAutoFit/>
          </a:bodyPr>
          <a:lstStyle>
            <a:defPPr>
              <a:defRPr lang="en-US"/>
            </a:defPPr>
            <a:lvl1pPr algn="r">
              <a:lnSpc>
                <a:spcPts val="1307"/>
              </a:lnSpc>
              <a:defRPr sz="933">
                <a:solidFill>
                  <a:srgbClr val="4F4F59"/>
                </a:solidFill>
                <a:latin typeface="Open Sans"/>
                <a:ea typeface="Open Sans"/>
                <a:cs typeface="Open Sans"/>
              </a:defRPr>
            </a:lvl1pPr>
          </a:lstStyle>
          <a:p>
            <a:pPr algn="ctr" defTabSz="685800">
              <a:lnSpc>
                <a:spcPts val="980"/>
              </a:lnSpc>
            </a:pPr>
            <a:r>
              <a:rPr lang="en-US" sz="750" dirty="0">
                <a:sym typeface="Open Sans"/>
              </a:rPr>
              <a:t>Embedded cooling with hybrid bonding to augment chip heat flux with increased reliability</a:t>
            </a:r>
          </a:p>
          <a:p>
            <a:pPr algn="ctr" defTabSz="685800">
              <a:lnSpc>
                <a:spcPts val="980"/>
              </a:lnSpc>
            </a:pPr>
            <a:endParaRPr lang="en-US" sz="750" dirty="0">
              <a:sym typeface="Open Sans"/>
            </a:endParaRPr>
          </a:p>
          <a:p>
            <a:pPr algn="ctr" defTabSz="685800">
              <a:lnSpc>
                <a:spcPts val="980"/>
              </a:lnSpc>
            </a:pPr>
            <a:r>
              <a:rPr lang="en-US" sz="750" dirty="0">
                <a:sym typeface="Open Sans"/>
              </a:rPr>
              <a:t>Thermal aware floor planning</a:t>
            </a:r>
          </a:p>
        </p:txBody>
      </p:sp>
      <p:pic>
        <p:nvPicPr>
          <p:cNvPr id="49" name="90_000000">
            <a:hlinkClick r:id="" action="ppaction://media"/>
            <a:extLst>
              <a:ext uri="{FF2B5EF4-FFF2-40B4-BE49-F238E27FC236}">
                <a16:creationId xmlns:a16="http://schemas.microsoft.com/office/drawing/2014/main" id="{7128B2BA-07AA-44B2-88CB-E840F0C681BA}"/>
              </a:ext>
            </a:extLst>
          </p:cNvPr>
          <p:cNvPicPr>
            <a:picLocks noChangeAspect="1"/>
          </p:cNvPicPr>
          <p:nvPr>
            <a:videoFile r:link="rId3"/>
            <p:extLst>
              <p:ext uri="{DAA4B4D4-6D71-4841-9C94-3DE7FCFB9230}">
                <p14:media xmlns:p14="http://schemas.microsoft.com/office/powerpoint/2010/main" r:embed="rId2"/>
              </p:ext>
            </p:extLst>
          </p:nvPr>
        </p:nvPicPr>
        <p:blipFill>
          <a:blip r:embed="rId44"/>
          <a:stretch>
            <a:fillRect/>
          </a:stretch>
        </p:blipFill>
        <p:spPr>
          <a:xfrm rot="5400000">
            <a:off x="2589792" y="3755086"/>
            <a:ext cx="1690190" cy="1002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4" name="Picture 53">
            <a:extLst>
              <a:ext uri="{FF2B5EF4-FFF2-40B4-BE49-F238E27FC236}">
                <a16:creationId xmlns:a16="http://schemas.microsoft.com/office/drawing/2014/main" id="{75B94D63-D35D-46E4-B184-8F40B8AAF868}"/>
              </a:ext>
            </a:extLst>
          </p:cNvPr>
          <p:cNvPicPr>
            <a:picLocks noChangeAspect="1"/>
          </p:cNvPicPr>
          <p:nvPr/>
        </p:nvPicPr>
        <p:blipFill>
          <a:blip r:embed="rId45"/>
          <a:stretch>
            <a:fillRect/>
          </a:stretch>
        </p:blipFill>
        <p:spPr>
          <a:xfrm>
            <a:off x="4942580" y="3904167"/>
            <a:ext cx="2144198" cy="1105711"/>
          </a:xfrm>
          <a:prstGeom prst="rect">
            <a:avLst/>
          </a:prstGeom>
        </p:spPr>
      </p:pic>
      <p:sp>
        <p:nvSpPr>
          <p:cNvPr id="24" name="TextBox 23">
            <a:extLst>
              <a:ext uri="{FF2B5EF4-FFF2-40B4-BE49-F238E27FC236}">
                <a16:creationId xmlns:a16="http://schemas.microsoft.com/office/drawing/2014/main" id="{1873D346-CFE2-674F-6504-D0527179CF6E}"/>
              </a:ext>
            </a:extLst>
          </p:cNvPr>
          <p:cNvSpPr txBox="1"/>
          <p:nvPr/>
        </p:nvSpPr>
        <p:spPr>
          <a:xfrm>
            <a:off x="5283747" y="3100954"/>
            <a:ext cx="723275" cy="415498"/>
          </a:xfrm>
          <a:prstGeom prst="rect">
            <a:avLst/>
          </a:prstGeom>
          <a:noFill/>
        </p:spPr>
        <p:txBody>
          <a:bodyPr wrap="none" rtlCol="0">
            <a:spAutoFit/>
          </a:bodyPr>
          <a:lstStyle/>
          <a:p>
            <a:pPr defTabSz="685800"/>
            <a:r>
              <a:rPr lang="en-US" sz="1050" dirty="0">
                <a:solidFill>
                  <a:prstClr val="black"/>
                </a:solidFill>
                <a:latin typeface="Aptos" panose="02110004020202020204"/>
              </a:rPr>
              <a:t>IT </a:t>
            </a:r>
          </a:p>
          <a:p>
            <a:pPr defTabSz="685800"/>
            <a:r>
              <a:rPr lang="en-US" sz="1050" dirty="0">
                <a:solidFill>
                  <a:prstClr val="black"/>
                </a:solidFill>
                <a:latin typeface="Aptos" panose="02110004020202020204"/>
              </a:rPr>
              <a:t>workload</a:t>
            </a:r>
          </a:p>
        </p:txBody>
      </p:sp>
      <p:cxnSp>
        <p:nvCxnSpPr>
          <p:cNvPr id="50" name="Straight Arrow Connector 49">
            <a:extLst>
              <a:ext uri="{FF2B5EF4-FFF2-40B4-BE49-F238E27FC236}">
                <a16:creationId xmlns:a16="http://schemas.microsoft.com/office/drawing/2014/main" id="{DE384D6E-EA18-D853-1DEB-4179F6D24591}"/>
              </a:ext>
            </a:extLst>
          </p:cNvPr>
          <p:cNvCxnSpPr>
            <a:cxnSpLocks/>
            <a:stCxn id="24" idx="1"/>
          </p:cNvCxnSpPr>
          <p:nvPr/>
        </p:nvCxnSpPr>
        <p:spPr>
          <a:xfrm flipH="1" flipV="1">
            <a:off x="4942580" y="3297163"/>
            <a:ext cx="341167" cy="1154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1528817-CEDB-D7C4-38D8-E1C0A5DAFC97}"/>
              </a:ext>
            </a:extLst>
          </p:cNvPr>
          <p:cNvSpPr txBox="1"/>
          <p:nvPr/>
        </p:nvSpPr>
        <p:spPr>
          <a:xfrm>
            <a:off x="2986641" y="1948448"/>
            <a:ext cx="631904" cy="415498"/>
          </a:xfrm>
          <a:prstGeom prst="rect">
            <a:avLst/>
          </a:prstGeom>
          <a:noFill/>
        </p:spPr>
        <p:txBody>
          <a:bodyPr wrap="none" rtlCol="0">
            <a:spAutoFit/>
          </a:bodyPr>
          <a:lstStyle/>
          <a:p>
            <a:pPr defTabSz="685800"/>
            <a:r>
              <a:rPr lang="en-US" sz="1050" dirty="0">
                <a:solidFill>
                  <a:prstClr val="black"/>
                </a:solidFill>
                <a:latin typeface="Aptos" panose="02110004020202020204"/>
              </a:rPr>
              <a:t>Cooling</a:t>
            </a:r>
          </a:p>
          <a:p>
            <a:pPr defTabSz="685800"/>
            <a:r>
              <a:rPr lang="en-US" sz="1050" dirty="0">
                <a:solidFill>
                  <a:prstClr val="black"/>
                </a:solidFill>
                <a:latin typeface="Aptos" panose="02110004020202020204"/>
              </a:rPr>
              <a:t>load</a:t>
            </a:r>
          </a:p>
        </p:txBody>
      </p:sp>
      <p:sp>
        <p:nvSpPr>
          <p:cNvPr id="53" name="Bent-Up Arrow 52">
            <a:extLst>
              <a:ext uri="{FF2B5EF4-FFF2-40B4-BE49-F238E27FC236}">
                <a16:creationId xmlns:a16="http://schemas.microsoft.com/office/drawing/2014/main" id="{643D19C9-5944-5BBC-9888-CA586C004CD3}"/>
              </a:ext>
            </a:extLst>
          </p:cNvPr>
          <p:cNvSpPr/>
          <p:nvPr/>
        </p:nvSpPr>
        <p:spPr>
          <a:xfrm rot="5400000">
            <a:off x="3215656" y="2307557"/>
            <a:ext cx="248060" cy="29858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ptos" panose="02110004020202020204"/>
            </a:endParaRPr>
          </a:p>
        </p:txBody>
      </p:sp>
    </p:spTree>
    <p:custDataLst>
      <p:tags r:id="rId1"/>
    </p:custDataLst>
    <p:extLst>
      <p:ext uri="{BB962C8B-B14F-4D97-AF65-F5344CB8AC3E}">
        <p14:creationId xmlns:p14="http://schemas.microsoft.com/office/powerpoint/2010/main" val="879601860"/>
      </p:ext>
    </p:extLst>
  </p:cSld>
  <p:clrMapOvr>
    <a:masterClrMapping/>
  </p:clrMapOvr>
  <mc:AlternateContent xmlns:mc="http://schemas.openxmlformats.org/markup-compatibility/2006" xmlns:p14="http://schemas.microsoft.com/office/powerpoint/2010/main">
    <mc:Choice Requires="p14">
      <p:transition spd="slow" p14:dur="2000" advTm="24465"/>
    </mc:Choice>
    <mc:Fallback xmlns="">
      <p:transition spd="slow" advTm="244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45)">
                                      <p:cBhvr>
                                        <p:cTn id="6" dur="22300"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9"/>
                                        </p:tgtEl>
                                      </p:cBhvr>
                                    </p:cmd>
                                  </p:childTnLst>
                                </p:cTn>
                              </p:par>
                            </p:childTnLst>
                          </p:cTn>
                        </p:par>
                      </p:childTnLst>
                    </p:cTn>
                  </p:par>
                </p:childTnLst>
              </p:cTn>
              <p:nextCondLst>
                <p:cond evt="onClick" delay="0">
                  <p:tgtEl>
                    <p:spTgt spid="49"/>
                  </p:tgtEl>
                </p:cond>
              </p:nextCondLst>
            </p:seq>
            <p:video>
              <p:cMediaNode vol="80000">
                <p:cTn id="12" fill="hold" display="0">
                  <p:stCondLst>
                    <p:cond delay="indefinite"/>
                  </p:stCondLst>
                </p:cTn>
                <p:tgtEl>
                  <p:spTgt spid="49"/>
                </p:tgtEl>
              </p:cMediaNode>
            </p:video>
          </p:childTnLst>
        </p:cTn>
      </p:par>
    </p:tnLst>
  </p:timing>
  <p:extLst>
    <p:ext uri="{E180D4A7-C9FB-4DFB-919C-405C955672EB}">
      <p14:showEvtLst xmlns:p14="http://schemas.microsoft.com/office/powerpoint/2010/main">
        <p14:playEvt time="13194" objId="49"/>
        <p14:stopEvt time="24465" objId="49"/>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7433" y="428327"/>
            <a:ext cx="6232178" cy="4946653"/>
            <a:chOff x="0" y="0"/>
            <a:chExt cx="16619141" cy="13191074"/>
          </a:xfrm>
        </p:grpSpPr>
        <p:sp>
          <p:nvSpPr>
            <p:cNvPr id="3" name="Freeform 3"/>
            <p:cNvSpPr/>
            <p:nvPr/>
          </p:nvSpPr>
          <p:spPr>
            <a:xfrm>
              <a:off x="1155944" y="0"/>
              <a:ext cx="15463197" cy="12525190"/>
            </a:xfrm>
            <a:custGeom>
              <a:avLst/>
              <a:gdLst/>
              <a:ahLst/>
              <a:cxnLst/>
              <a:rect l="l" t="t" r="r" b="b"/>
              <a:pathLst>
                <a:path w="15463197" h="12525190">
                  <a:moveTo>
                    <a:pt x="0" y="0"/>
                  </a:moveTo>
                  <a:lnTo>
                    <a:pt x="15463197" y="0"/>
                  </a:lnTo>
                  <a:lnTo>
                    <a:pt x="15463197" y="12525190"/>
                  </a:lnTo>
                  <a:lnTo>
                    <a:pt x="0" y="12525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00"/>
              <a:endParaRPr lang="en-US" sz="1350">
                <a:solidFill>
                  <a:prstClr val="black"/>
                </a:solidFill>
                <a:latin typeface="Aptos" panose="02110004020202020204"/>
              </a:endParaRPr>
            </a:p>
          </p:txBody>
        </p:sp>
        <p:sp>
          <p:nvSpPr>
            <p:cNvPr id="4" name="Freeform 4"/>
            <p:cNvSpPr/>
            <p:nvPr/>
          </p:nvSpPr>
          <p:spPr>
            <a:xfrm>
              <a:off x="0" y="10757066"/>
              <a:ext cx="1282714" cy="2434008"/>
            </a:xfrm>
            <a:custGeom>
              <a:avLst/>
              <a:gdLst/>
              <a:ahLst/>
              <a:cxnLst/>
              <a:rect l="l" t="t" r="r" b="b"/>
              <a:pathLst>
                <a:path w="1282714" h="2434008">
                  <a:moveTo>
                    <a:pt x="0" y="0"/>
                  </a:moveTo>
                  <a:lnTo>
                    <a:pt x="1282714" y="0"/>
                  </a:lnTo>
                  <a:lnTo>
                    <a:pt x="1282714" y="2434008"/>
                  </a:lnTo>
                  <a:lnTo>
                    <a:pt x="0" y="2434008"/>
                  </a:lnTo>
                  <a:lnTo>
                    <a:pt x="0" y="0"/>
                  </a:lnTo>
                  <a:close/>
                </a:path>
              </a:pathLst>
            </a:custGeom>
            <a:blipFill>
              <a:blip r:embed="rId4">
                <a:extLst>
                  <a:ext uri="{96DAC541-7B7A-43D3-8B79-37D633B846F1}">
                    <asvg:svgBlip xmlns:asvg="http://schemas.microsoft.com/office/drawing/2016/SVG/main" r:embed="rId5"/>
                  </a:ext>
                </a:extLst>
              </a:blip>
              <a:stretch>
                <a:fillRect t="-414591" r="-1105506"/>
              </a:stretch>
            </a:blipFill>
          </p:spPr>
          <p:txBody>
            <a:bodyPr/>
            <a:lstStyle/>
            <a:p>
              <a:pPr defTabSz="685800"/>
              <a:endParaRPr lang="en-US" sz="1350">
                <a:solidFill>
                  <a:prstClr val="black"/>
                </a:solidFill>
                <a:latin typeface="Aptos" panose="02110004020202020204"/>
              </a:endParaRPr>
            </a:p>
          </p:txBody>
        </p:sp>
      </p:grpSp>
      <p:sp>
        <p:nvSpPr>
          <p:cNvPr id="5" name="Freeform 5"/>
          <p:cNvSpPr/>
          <p:nvPr/>
        </p:nvSpPr>
        <p:spPr>
          <a:xfrm>
            <a:off x="8730483" y="2901654"/>
            <a:ext cx="1208786" cy="1326514"/>
          </a:xfrm>
          <a:custGeom>
            <a:avLst/>
            <a:gdLst/>
            <a:ahLst/>
            <a:cxnLst/>
            <a:rect l="l" t="t" r="r" b="b"/>
            <a:pathLst>
              <a:path w="2417572" h="2653028">
                <a:moveTo>
                  <a:pt x="0" y="0"/>
                </a:moveTo>
                <a:lnTo>
                  <a:pt x="2417572" y="0"/>
                </a:lnTo>
                <a:lnTo>
                  <a:pt x="2417572" y="2653028"/>
                </a:lnTo>
                <a:lnTo>
                  <a:pt x="0" y="2653028"/>
                </a:lnTo>
                <a:lnTo>
                  <a:pt x="0" y="0"/>
                </a:lnTo>
                <a:close/>
              </a:path>
            </a:pathLst>
          </a:custGeom>
          <a:blipFill>
            <a:blip r:embed="rId6">
              <a:alphaModFix amt="14000"/>
              <a:extLst>
                <a:ext uri="{96DAC541-7B7A-43D3-8B79-37D633B846F1}">
                  <asvg:svgBlip xmlns:asvg="http://schemas.microsoft.com/office/drawing/2016/SVG/main" r:embed="rId7"/>
                </a:ext>
              </a:extLst>
            </a:blip>
            <a:stretch>
              <a:fillRect/>
            </a:stretch>
          </a:blipFill>
        </p:spPr>
        <p:txBody>
          <a:bodyPr/>
          <a:lstStyle/>
          <a:p>
            <a:pPr defTabSz="685800"/>
            <a:endParaRPr lang="en-US" sz="1350">
              <a:solidFill>
                <a:prstClr val="black"/>
              </a:solidFill>
              <a:latin typeface="Aptos" panose="02110004020202020204"/>
            </a:endParaRPr>
          </a:p>
        </p:txBody>
      </p:sp>
      <p:sp>
        <p:nvSpPr>
          <p:cNvPr id="6" name="Freeform 6"/>
          <p:cNvSpPr/>
          <p:nvPr/>
        </p:nvSpPr>
        <p:spPr>
          <a:xfrm>
            <a:off x="8423651" y="-388285"/>
            <a:ext cx="1515618" cy="2057400"/>
          </a:xfrm>
          <a:custGeom>
            <a:avLst/>
            <a:gdLst/>
            <a:ahLst/>
            <a:cxnLst/>
            <a:rect l="l" t="t" r="r" b="b"/>
            <a:pathLst>
              <a:path w="3031236" h="4114800">
                <a:moveTo>
                  <a:pt x="0" y="0"/>
                </a:moveTo>
                <a:lnTo>
                  <a:pt x="3031236" y="0"/>
                </a:lnTo>
                <a:lnTo>
                  <a:pt x="303123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85800"/>
            <a:endParaRPr lang="en-US" sz="1350">
              <a:solidFill>
                <a:prstClr val="black"/>
              </a:solidFill>
              <a:latin typeface="Aptos" panose="02110004020202020204"/>
            </a:endParaRPr>
          </a:p>
        </p:txBody>
      </p:sp>
      <p:sp>
        <p:nvSpPr>
          <p:cNvPr id="7" name="Freeform 7"/>
          <p:cNvSpPr/>
          <p:nvPr/>
        </p:nvSpPr>
        <p:spPr>
          <a:xfrm flipH="1">
            <a:off x="8256567" y="4376487"/>
            <a:ext cx="1274123" cy="1113266"/>
          </a:xfrm>
          <a:custGeom>
            <a:avLst/>
            <a:gdLst/>
            <a:ahLst/>
            <a:cxnLst/>
            <a:rect l="l" t="t" r="r" b="b"/>
            <a:pathLst>
              <a:path w="2548247" h="2226531">
                <a:moveTo>
                  <a:pt x="2548247" y="0"/>
                </a:moveTo>
                <a:lnTo>
                  <a:pt x="0" y="0"/>
                </a:lnTo>
                <a:lnTo>
                  <a:pt x="0" y="2226531"/>
                </a:lnTo>
                <a:lnTo>
                  <a:pt x="2548247" y="2226531"/>
                </a:lnTo>
                <a:lnTo>
                  <a:pt x="2548247" y="0"/>
                </a:lnTo>
                <a:close/>
              </a:path>
            </a:pathLst>
          </a:custGeom>
          <a:blipFill>
            <a:blip r:embed="rId10">
              <a:alphaModFix amt="80000"/>
              <a:extLst>
                <a:ext uri="{96DAC541-7B7A-43D3-8B79-37D633B846F1}">
                  <asvg:svgBlip xmlns:asvg="http://schemas.microsoft.com/office/drawing/2016/SVG/main" r:embed="rId11"/>
                </a:ext>
              </a:extLst>
            </a:blip>
            <a:stretch>
              <a:fillRect/>
            </a:stretch>
          </a:blipFill>
        </p:spPr>
        <p:txBody>
          <a:bodyPr/>
          <a:lstStyle/>
          <a:p>
            <a:pPr defTabSz="685800"/>
            <a:endParaRPr lang="en-US" sz="1350">
              <a:solidFill>
                <a:prstClr val="black"/>
              </a:solidFill>
              <a:latin typeface="Aptos" panose="02110004020202020204"/>
            </a:endParaRPr>
          </a:p>
        </p:txBody>
      </p:sp>
      <p:sp>
        <p:nvSpPr>
          <p:cNvPr id="8" name="Freeform 8"/>
          <p:cNvSpPr/>
          <p:nvPr/>
        </p:nvSpPr>
        <p:spPr>
          <a:xfrm rot="-10800000">
            <a:off x="6857971" y="4933120"/>
            <a:ext cx="549113" cy="248096"/>
          </a:xfrm>
          <a:custGeom>
            <a:avLst/>
            <a:gdLst/>
            <a:ahLst/>
            <a:cxnLst/>
            <a:rect l="l" t="t" r="r" b="b"/>
            <a:pathLst>
              <a:path w="1098225" h="496192">
                <a:moveTo>
                  <a:pt x="0" y="0"/>
                </a:moveTo>
                <a:lnTo>
                  <a:pt x="1098224" y="0"/>
                </a:lnTo>
                <a:lnTo>
                  <a:pt x="1098224" y="496192"/>
                </a:lnTo>
                <a:lnTo>
                  <a:pt x="0" y="496192"/>
                </a:lnTo>
                <a:lnTo>
                  <a:pt x="0" y="0"/>
                </a:lnTo>
                <a:close/>
              </a:path>
            </a:pathLst>
          </a:custGeom>
          <a:blipFill>
            <a:blip r:embed="rId12">
              <a:alphaModFix amt="60000"/>
              <a:extLst>
                <a:ext uri="{96DAC541-7B7A-43D3-8B79-37D633B846F1}">
                  <asvg:svgBlip xmlns:asvg="http://schemas.microsoft.com/office/drawing/2016/SVG/main" r:embed="rId13"/>
                </a:ext>
              </a:extLst>
            </a:blip>
            <a:stretch>
              <a:fillRect l="-69412" t="-58421"/>
            </a:stretch>
          </a:blipFill>
        </p:spPr>
        <p:txBody>
          <a:bodyPr/>
          <a:lstStyle/>
          <a:p>
            <a:pPr defTabSz="685800"/>
            <a:endParaRPr lang="en-US" sz="1350">
              <a:solidFill>
                <a:prstClr val="black"/>
              </a:solidFill>
              <a:latin typeface="Aptos" panose="02110004020202020204"/>
            </a:endParaRPr>
          </a:p>
        </p:txBody>
      </p:sp>
      <p:grpSp>
        <p:nvGrpSpPr>
          <p:cNvPr id="10" name="Group 10"/>
          <p:cNvGrpSpPr/>
          <p:nvPr/>
        </p:nvGrpSpPr>
        <p:grpSpPr>
          <a:xfrm>
            <a:off x="2344062" y="3027133"/>
            <a:ext cx="443395" cy="629029"/>
            <a:chOff x="0" y="0"/>
            <a:chExt cx="1182385" cy="1677409"/>
          </a:xfrm>
        </p:grpSpPr>
        <p:sp>
          <p:nvSpPr>
            <p:cNvPr id="11" name="Freeform 11"/>
            <p:cNvSpPr/>
            <p:nvPr/>
          </p:nvSpPr>
          <p:spPr>
            <a:xfrm>
              <a:off x="0" y="0"/>
              <a:ext cx="1182385" cy="1677409"/>
            </a:xfrm>
            <a:custGeom>
              <a:avLst/>
              <a:gdLst/>
              <a:ahLst/>
              <a:cxnLst/>
              <a:rect l="l" t="t" r="r" b="b"/>
              <a:pathLst>
                <a:path w="1182385" h="1677409">
                  <a:moveTo>
                    <a:pt x="0" y="0"/>
                  </a:moveTo>
                  <a:lnTo>
                    <a:pt x="1182385" y="0"/>
                  </a:lnTo>
                  <a:lnTo>
                    <a:pt x="1182385" y="1677409"/>
                  </a:lnTo>
                  <a:lnTo>
                    <a:pt x="0" y="1677409"/>
                  </a:lnTo>
                  <a:lnTo>
                    <a:pt x="0" y="0"/>
                  </a:lnTo>
                  <a:close/>
                </a:path>
              </a:pathLst>
            </a:custGeom>
            <a:blipFill>
              <a:blip r:embed="rId14">
                <a:extLst>
                  <a:ext uri="{96DAC541-7B7A-43D3-8B79-37D633B846F1}">
                    <asvg:svgBlip xmlns:asvg="http://schemas.microsoft.com/office/drawing/2016/SVG/main" r:embed="rId15"/>
                  </a:ext>
                </a:extLst>
              </a:blip>
              <a:stretch>
                <a:fillRect b="-20236"/>
              </a:stretch>
            </a:blipFill>
          </p:spPr>
          <p:txBody>
            <a:bodyPr/>
            <a:lstStyle/>
            <a:p>
              <a:pPr defTabSz="685800"/>
              <a:endParaRPr lang="en-US" sz="1350">
                <a:solidFill>
                  <a:prstClr val="black"/>
                </a:solidFill>
                <a:latin typeface="Aptos" panose="02110004020202020204"/>
              </a:endParaRPr>
            </a:p>
          </p:txBody>
        </p:sp>
        <p:sp>
          <p:nvSpPr>
            <p:cNvPr id="12" name="TextBox 12"/>
            <p:cNvSpPr txBox="1"/>
            <p:nvPr/>
          </p:nvSpPr>
          <p:spPr>
            <a:xfrm>
              <a:off x="425247" y="214021"/>
              <a:ext cx="296333" cy="726693"/>
            </a:xfrm>
            <a:prstGeom prst="rect">
              <a:avLst/>
            </a:prstGeom>
          </p:spPr>
          <p:txBody>
            <a:bodyPr lIns="0" tIns="0" rIns="0" bIns="0" rtlCol="0" anchor="t">
              <a:spAutoFit/>
            </a:bodyPr>
            <a:lstStyle/>
            <a:p>
              <a:pPr algn="ctr" defTabSz="685800">
                <a:lnSpc>
                  <a:spcPts val="2196"/>
                </a:lnSpc>
                <a:spcBef>
                  <a:spcPct val="0"/>
                </a:spcBef>
              </a:pPr>
              <a:r>
                <a:rPr lang="en-US" b="1" spc="-36" dirty="0">
                  <a:solidFill>
                    <a:srgbClr val="404040"/>
                  </a:solidFill>
                  <a:latin typeface="Inter Heavy"/>
                  <a:ea typeface="Inter Heavy"/>
                  <a:cs typeface="Inter Heavy"/>
                  <a:sym typeface="Inter Heavy"/>
                </a:rPr>
                <a:t>1</a:t>
              </a:r>
            </a:p>
          </p:txBody>
        </p:sp>
      </p:grpSp>
      <p:grpSp>
        <p:nvGrpSpPr>
          <p:cNvPr id="13" name="Group 13"/>
          <p:cNvGrpSpPr/>
          <p:nvPr/>
        </p:nvGrpSpPr>
        <p:grpSpPr>
          <a:xfrm>
            <a:off x="3174887" y="1413101"/>
            <a:ext cx="443395" cy="622679"/>
            <a:chOff x="0" y="0"/>
            <a:chExt cx="1182385" cy="1660475"/>
          </a:xfrm>
        </p:grpSpPr>
        <p:sp>
          <p:nvSpPr>
            <p:cNvPr id="14" name="Freeform 14"/>
            <p:cNvSpPr/>
            <p:nvPr/>
          </p:nvSpPr>
          <p:spPr>
            <a:xfrm>
              <a:off x="0" y="0"/>
              <a:ext cx="1182385" cy="1660475"/>
            </a:xfrm>
            <a:custGeom>
              <a:avLst/>
              <a:gdLst/>
              <a:ahLst/>
              <a:cxnLst/>
              <a:rect l="l" t="t" r="r" b="b"/>
              <a:pathLst>
                <a:path w="1182385" h="1660475">
                  <a:moveTo>
                    <a:pt x="0" y="0"/>
                  </a:moveTo>
                  <a:lnTo>
                    <a:pt x="1182385" y="0"/>
                  </a:lnTo>
                  <a:lnTo>
                    <a:pt x="1182385" y="1660475"/>
                  </a:lnTo>
                  <a:lnTo>
                    <a:pt x="0" y="1660475"/>
                  </a:lnTo>
                  <a:lnTo>
                    <a:pt x="0" y="0"/>
                  </a:lnTo>
                  <a:close/>
                </a:path>
              </a:pathLst>
            </a:custGeom>
            <a:blipFill>
              <a:blip r:embed="rId16">
                <a:extLst>
                  <a:ext uri="{96DAC541-7B7A-43D3-8B79-37D633B846F1}">
                    <asvg:svgBlip xmlns:asvg="http://schemas.microsoft.com/office/drawing/2016/SVG/main" r:embed="rId17"/>
                  </a:ext>
                </a:extLst>
              </a:blip>
              <a:stretch>
                <a:fillRect t="-509" b="-20953"/>
              </a:stretch>
            </a:blipFill>
          </p:spPr>
          <p:txBody>
            <a:bodyPr/>
            <a:lstStyle/>
            <a:p>
              <a:pPr defTabSz="685800"/>
              <a:endParaRPr lang="en-US" sz="1350">
                <a:solidFill>
                  <a:prstClr val="black"/>
                </a:solidFill>
                <a:latin typeface="Aptos" panose="02110004020202020204"/>
              </a:endParaRPr>
            </a:p>
          </p:txBody>
        </p:sp>
        <p:sp>
          <p:nvSpPr>
            <p:cNvPr id="15" name="TextBox 15"/>
            <p:cNvSpPr txBox="1"/>
            <p:nvPr/>
          </p:nvSpPr>
          <p:spPr>
            <a:xfrm>
              <a:off x="399847" y="214021"/>
              <a:ext cx="296333" cy="726692"/>
            </a:xfrm>
            <a:prstGeom prst="rect">
              <a:avLst/>
            </a:prstGeom>
          </p:spPr>
          <p:txBody>
            <a:bodyPr lIns="0" tIns="0" rIns="0" bIns="0" rtlCol="0" anchor="t">
              <a:spAutoFit/>
            </a:bodyPr>
            <a:lstStyle/>
            <a:p>
              <a:pPr algn="ctr" defTabSz="685800">
                <a:lnSpc>
                  <a:spcPts val="2196"/>
                </a:lnSpc>
                <a:spcBef>
                  <a:spcPct val="0"/>
                </a:spcBef>
              </a:pPr>
              <a:r>
                <a:rPr lang="en-US" b="1" spc="-36">
                  <a:solidFill>
                    <a:srgbClr val="404040"/>
                  </a:solidFill>
                  <a:latin typeface="Inter Heavy"/>
                  <a:ea typeface="Inter Heavy"/>
                  <a:cs typeface="Inter Heavy"/>
                  <a:sym typeface="Inter Heavy"/>
                </a:rPr>
                <a:t>2</a:t>
              </a:r>
            </a:p>
          </p:txBody>
        </p:sp>
      </p:grpSp>
      <p:grpSp>
        <p:nvGrpSpPr>
          <p:cNvPr id="16" name="Group 16"/>
          <p:cNvGrpSpPr/>
          <p:nvPr/>
        </p:nvGrpSpPr>
        <p:grpSpPr>
          <a:xfrm>
            <a:off x="5925330" y="2941117"/>
            <a:ext cx="443395" cy="622679"/>
            <a:chOff x="0" y="0"/>
            <a:chExt cx="1182385" cy="1660475"/>
          </a:xfrm>
        </p:grpSpPr>
        <p:sp>
          <p:nvSpPr>
            <p:cNvPr id="17" name="Freeform 17"/>
            <p:cNvSpPr/>
            <p:nvPr/>
          </p:nvSpPr>
          <p:spPr>
            <a:xfrm>
              <a:off x="0" y="0"/>
              <a:ext cx="1182385" cy="1660475"/>
            </a:xfrm>
            <a:custGeom>
              <a:avLst/>
              <a:gdLst/>
              <a:ahLst/>
              <a:cxnLst/>
              <a:rect l="l" t="t" r="r" b="b"/>
              <a:pathLst>
                <a:path w="1182385" h="1660475">
                  <a:moveTo>
                    <a:pt x="0" y="0"/>
                  </a:moveTo>
                  <a:lnTo>
                    <a:pt x="1182385" y="0"/>
                  </a:lnTo>
                  <a:lnTo>
                    <a:pt x="1182385" y="1660475"/>
                  </a:lnTo>
                  <a:lnTo>
                    <a:pt x="0" y="1660475"/>
                  </a:lnTo>
                  <a:lnTo>
                    <a:pt x="0" y="0"/>
                  </a:lnTo>
                  <a:close/>
                </a:path>
              </a:pathLst>
            </a:custGeom>
            <a:blipFill>
              <a:blip r:embed="rId18">
                <a:extLst>
                  <a:ext uri="{96DAC541-7B7A-43D3-8B79-37D633B846F1}">
                    <asvg:svgBlip xmlns:asvg="http://schemas.microsoft.com/office/drawing/2016/SVG/main" r:embed="rId19"/>
                  </a:ext>
                </a:extLst>
              </a:blip>
              <a:stretch>
                <a:fillRect t="-509" b="-20953"/>
              </a:stretch>
            </a:blipFill>
          </p:spPr>
          <p:txBody>
            <a:bodyPr/>
            <a:lstStyle/>
            <a:p>
              <a:pPr defTabSz="685800"/>
              <a:endParaRPr lang="en-US" sz="1350">
                <a:solidFill>
                  <a:prstClr val="black"/>
                </a:solidFill>
                <a:latin typeface="Aptos" panose="02110004020202020204"/>
              </a:endParaRPr>
            </a:p>
          </p:txBody>
        </p:sp>
        <p:sp>
          <p:nvSpPr>
            <p:cNvPr id="18" name="TextBox 18"/>
            <p:cNvSpPr txBox="1"/>
            <p:nvPr/>
          </p:nvSpPr>
          <p:spPr>
            <a:xfrm>
              <a:off x="399847" y="214021"/>
              <a:ext cx="296333" cy="726692"/>
            </a:xfrm>
            <a:prstGeom prst="rect">
              <a:avLst/>
            </a:prstGeom>
          </p:spPr>
          <p:txBody>
            <a:bodyPr lIns="0" tIns="0" rIns="0" bIns="0" rtlCol="0" anchor="t">
              <a:spAutoFit/>
            </a:bodyPr>
            <a:lstStyle/>
            <a:p>
              <a:pPr algn="ctr" defTabSz="685800">
                <a:lnSpc>
                  <a:spcPts val="2196"/>
                </a:lnSpc>
                <a:spcBef>
                  <a:spcPct val="0"/>
                </a:spcBef>
              </a:pPr>
              <a:r>
                <a:rPr lang="en-US" b="1" spc="-36">
                  <a:solidFill>
                    <a:srgbClr val="404040"/>
                  </a:solidFill>
                  <a:latin typeface="Inter Heavy"/>
                  <a:ea typeface="Inter Heavy"/>
                  <a:cs typeface="Inter Heavy"/>
                  <a:sym typeface="Inter Heavy"/>
                </a:rPr>
                <a:t>3</a:t>
              </a:r>
            </a:p>
          </p:txBody>
        </p:sp>
      </p:grpSp>
      <p:grpSp>
        <p:nvGrpSpPr>
          <p:cNvPr id="19" name="Group 19"/>
          <p:cNvGrpSpPr/>
          <p:nvPr/>
        </p:nvGrpSpPr>
        <p:grpSpPr>
          <a:xfrm>
            <a:off x="5625703" y="1062043"/>
            <a:ext cx="443395" cy="622679"/>
            <a:chOff x="0" y="0"/>
            <a:chExt cx="1182385" cy="1660475"/>
          </a:xfrm>
        </p:grpSpPr>
        <p:sp>
          <p:nvSpPr>
            <p:cNvPr id="20" name="Freeform 20"/>
            <p:cNvSpPr/>
            <p:nvPr/>
          </p:nvSpPr>
          <p:spPr>
            <a:xfrm>
              <a:off x="0" y="0"/>
              <a:ext cx="1182385" cy="1660475"/>
            </a:xfrm>
            <a:custGeom>
              <a:avLst/>
              <a:gdLst/>
              <a:ahLst/>
              <a:cxnLst/>
              <a:rect l="l" t="t" r="r" b="b"/>
              <a:pathLst>
                <a:path w="1182385" h="1660475">
                  <a:moveTo>
                    <a:pt x="0" y="0"/>
                  </a:moveTo>
                  <a:lnTo>
                    <a:pt x="1182385" y="0"/>
                  </a:lnTo>
                  <a:lnTo>
                    <a:pt x="1182385" y="1660475"/>
                  </a:lnTo>
                  <a:lnTo>
                    <a:pt x="0" y="1660475"/>
                  </a:lnTo>
                  <a:lnTo>
                    <a:pt x="0" y="0"/>
                  </a:lnTo>
                  <a:close/>
                </a:path>
              </a:pathLst>
            </a:custGeom>
            <a:blipFill>
              <a:blip r:embed="rId20">
                <a:extLst>
                  <a:ext uri="{96DAC541-7B7A-43D3-8B79-37D633B846F1}">
                    <asvg:svgBlip xmlns:asvg="http://schemas.microsoft.com/office/drawing/2016/SVG/main" r:embed="rId21"/>
                  </a:ext>
                </a:extLst>
              </a:blip>
              <a:stretch>
                <a:fillRect t="-509" b="-20953"/>
              </a:stretch>
            </a:blipFill>
          </p:spPr>
          <p:txBody>
            <a:bodyPr/>
            <a:lstStyle/>
            <a:p>
              <a:pPr defTabSz="685800"/>
              <a:endParaRPr lang="en-US" sz="1350">
                <a:solidFill>
                  <a:prstClr val="black"/>
                </a:solidFill>
                <a:latin typeface="Aptos" panose="02110004020202020204"/>
              </a:endParaRPr>
            </a:p>
          </p:txBody>
        </p:sp>
        <p:sp>
          <p:nvSpPr>
            <p:cNvPr id="21" name="TextBox 21"/>
            <p:cNvSpPr txBox="1"/>
            <p:nvPr/>
          </p:nvSpPr>
          <p:spPr>
            <a:xfrm>
              <a:off x="364749" y="214021"/>
              <a:ext cx="296333" cy="726692"/>
            </a:xfrm>
            <a:prstGeom prst="rect">
              <a:avLst/>
            </a:prstGeom>
          </p:spPr>
          <p:txBody>
            <a:bodyPr lIns="0" tIns="0" rIns="0" bIns="0" rtlCol="0" anchor="t">
              <a:spAutoFit/>
            </a:bodyPr>
            <a:lstStyle/>
            <a:p>
              <a:pPr algn="ctr" defTabSz="685800">
                <a:lnSpc>
                  <a:spcPts val="2196"/>
                </a:lnSpc>
                <a:spcBef>
                  <a:spcPct val="0"/>
                </a:spcBef>
              </a:pPr>
              <a:r>
                <a:rPr lang="en-US" b="1" spc="-36" dirty="0">
                  <a:solidFill>
                    <a:srgbClr val="404040"/>
                  </a:solidFill>
                  <a:latin typeface="Inter Heavy"/>
                  <a:ea typeface="Inter Heavy"/>
                  <a:cs typeface="Inter Heavy"/>
                  <a:sym typeface="Inter Heavy"/>
                </a:rPr>
                <a:t>4</a:t>
              </a:r>
            </a:p>
          </p:txBody>
        </p:sp>
      </p:grpSp>
      <p:sp>
        <p:nvSpPr>
          <p:cNvPr id="22" name="Freeform 22"/>
          <p:cNvSpPr/>
          <p:nvPr/>
        </p:nvSpPr>
        <p:spPr>
          <a:xfrm>
            <a:off x="-410084" y="2081042"/>
            <a:ext cx="1000409" cy="1110025"/>
          </a:xfrm>
          <a:custGeom>
            <a:avLst/>
            <a:gdLst/>
            <a:ahLst/>
            <a:cxnLst/>
            <a:rect l="l" t="t" r="r" b="b"/>
            <a:pathLst>
              <a:path w="2000819" h="2220049">
                <a:moveTo>
                  <a:pt x="0" y="0"/>
                </a:moveTo>
                <a:lnTo>
                  <a:pt x="2000819" y="0"/>
                </a:lnTo>
                <a:lnTo>
                  <a:pt x="2000819" y="2220049"/>
                </a:lnTo>
                <a:lnTo>
                  <a:pt x="0" y="2220049"/>
                </a:lnTo>
                <a:lnTo>
                  <a:pt x="0" y="0"/>
                </a:lnTo>
                <a:close/>
              </a:path>
            </a:pathLst>
          </a:custGeom>
          <a:blipFill>
            <a:blip r:embed="rId22">
              <a:alphaModFix amt="30000"/>
              <a:extLst>
                <a:ext uri="{96DAC541-7B7A-43D3-8B79-37D633B846F1}">
                  <asvg:svgBlip xmlns:asvg="http://schemas.microsoft.com/office/drawing/2016/SVG/main" r:embed="rId23"/>
                </a:ext>
              </a:extLst>
            </a:blip>
            <a:stretch>
              <a:fillRect/>
            </a:stretch>
          </a:blipFill>
        </p:spPr>
        <p:txBody>
          <a:bodyPr/>
          <a:lstStyle/>
          <a:p>
            <a:pPr defTabSz="685800"/>
            <a:endParaRPr lang="en-US" sz="1350">
              <a:solidFill>
                <a:prstClr val="black"/>
              </a:solidFill>
              <a:latin typeface="Aptos" panose="02110004020202020204"/>
            </a:endParaRPr>
          </a:p>
        </p:txBody>
      </p:sp>
      <p:sp>
        <p:nvSpPr>
          <p:cNvPr id="23" name="Freeform 23"/>
          <p:cNvSpPr/>
          <p:nvPr/>
        </p:nvSpPr>
        <p:spPr>
          <a:xfrm>
            <a:off x="-738907" y="-763970"/>
            <a:ext cx="1446472" cy="1278320"/>
          </a:xfrm>
          <a:custGeom>
            <a:avLst/>
            <a:gdLst/>
            <a:ahLst/>
            <a:cxnLst/>
            <a:rect l="l" t="t" r="r" b="b"/>
            <a:pathLst>
              <a:path w="2892944" h="2556639">
                <a:moveTo>
                  <a:pt x="0" y="0"/>
                </a:moveTo>
                <a:lnTo>
                  <a:pt x="2892944" y="0"/>
                </a:lnTo>
                <a:lnTo>
                  <a:pt x="2892944" y="2556639"/>
                </a:lnTo>
                <a:lnTo>
                  <a:pt x="0" y="255663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defTabSz="685800"/>
            <a:endParaRPr lang="en-US" sz="1350">
              <a:solidFill>
                <a:prstClr val="black"/>
              </a:solidFill>
              <a:latin typeface="Aptos" panose="02110004020202020204"/>
            </a:endParaRPr>
          </a:p>
        </p:txBody>
      </p:sp>
      <p:grpSp>
        <p:nvGrpSpPr>
          <p:cNvPr id="24" name="Group 24"/>
          <p:cNvGrpSpPr/>
          <p:nvPr/>
        </p:nvGrpSpPr>
        <p:grpSpPr>
          <a:xfrm>
            <a:off x="1459807" y="1261003"/>
            <a:ext cx="2750336" cy="957592"/>
            <a:chOff x="703120" y="-565417"/>
            <a:chExt cx="7334229" cy="2553582"/>
          </a:xfrm>
        </p:grpSpPr>
        <p:sp>
          <p:nvSpPr>
            <p:cNvPr id="25" name="AutoShape 25"/>
            <p:cNvSpPr/>
            <p:nvPr/>
          </p:nvSpPr>
          <p:spPr>
            <a:xfrm flipV="1">
              <a:off x="2753781" y="25400"/>
              <a:ext cx="2239460" cy="0"/>
            </a:xfrm>
            <a:prstGeom prst="line">
              <a:avLst/>
            </a:prstGeom>
            <a:ln w="50800" cap="flat">
              <a:solidFill>
                <a:srgbClr val="6DC4EA"/>
              </a:solidFill>
              <a:prstDash val="solid"/>
              <a:headEnd type="none" w="sm" len="sm"/>
              <a:tailEnd type="none" w="sm" len="sm"/>
            </a:ln>
          </p:spPr>
          <p:txBody>
            <a:bodyPr/>
            <a:lstStyle/>
            <a:p>
              <a:pPr defTabSz="685800"/>
              <a:endParaRPr lang="en-US" sz="1350">
                <a:solidFill>
                  <a:prstClr val="black"/>
                </a:solidFill>
                <a:latin typeface="Aptos" panose="02110004020202020204"/>
              </a:endParaRPr>
            </a:p>
          </p:txBody>
        </p:sp>
        <p:sp>
          <p:nvSpPr>
            <p:cNvPr id="26" name="TextBox 26"/>
            <p:cNvSpPr txBox="1"/>
            <p:nvPr/>
          </p:nvSpPr>
          <p:spPr>
            <a:xfrm>
              <a:off x="2136717" y="-565417"/>
              <a:ext cx="5900632" cy="1094319"/>
            </a:xfrm>
            <a:prstGeom prst="rect">
              <a:avLst/>
            </a:prstGeom>
          </p:spPr>
          <p:txBody>
            <a:bodyPr wrap="square" lIns="0" tIns="0" rIns="0" bIns="0" rtlCol="0" anchor="t">
              <a:spAutoFit/>
            </a:bodyPr>
            <a:lstStyle/>
            <a:p>
              <a:pPr defTabSz="685800">
                <a:lnSpc>
                  <a:spcPts val="1647"/>
                </a:lnSpc>
              </a:pPr>
              <a:r>
                <a:rPr lang="en-US" sz="1350" b="1" spc="-27" dirty="0">
                  <a:solidFill>
                    <a:srgbClr val="2E3147"/>
                  </a:solidFill>
                  <a:latin typeface="Inter Medium"/>
                  <a:ea typeface="Inter Medium"/>
                  <a:cs typeface="Inter Medium"/>
                  <a:sym typeface="Inter Medium"/>
                </a:rPr>
                <a:t>Two phase liquid </a:t>
              </a:r>
            </a:p>
            <a:p>
              <a:pPr defTabSz="685800">
                <a:lnSpc>
                  <a:spcPts val="1647"/>
                </a:lnSpc>
              </a:pPr>
              <a:r>
                <a:rPr lang="en-US" sz="1350" b="1" spc="-27" dirty="0">
                  <a:solidFill>
                    <a:srgbClr val="2E3147"/>
                  </a:solidFill>
                  <a:latin typeface="Inter Medium"/>
                  <a:ea typeface="Inter Medium"/>
                  <a:cs typeface="Inter Medium"/>
                  <a:sym typeface="Inter Medium"/>
                </a:rPr>
                <a:t> cooling</a:t>
              </a:r>
            </a:p>
          </p:txBody>
        </p:sp>
        <p:sp>
          <p:nvSpPr>
            <p:cNvPr id="27" name="TextBox 27"/>
            <p:cNvSpPr txBox="1"/>
            <p:nvPr/>
          </p:nvSpPr>
          <p:spPr>
            <a:xfrm>
              <a:off x="703120" y="953009"/>
              <a:ext cx="4993240" cy="1035156"/>
            </a:xfrm>
            <a:prstGeom prst="rect">
              <a:avLst/>
            </a:prstGeom>
          </p:spPr>
          <p:txBody>
            <a:bodyPr lIns="0" tIns="0" rIns="0" bIns="0" rtlCol="0" anchor="t">
              <a:spAutoFit/>
            </a:bodyPr>
            <a:lstStyle/>
            <a:p>
              <a:pPr algn="ctr" defTabSz="685800">
                <a:lnSpc>
                  <a:spcPts val="980"/>
                </a:lnSpc>
                <a:spcBef>
                  <a:spcPct val="0"/>
                </a:spcBef>
              </a:pPr>
              <a:r>
                <a:rPr lang="en-US" sz="1050" dirty="0">
                  <a:solidFill>
                    <a:srgbClr val="2E3147"/>
                  </a:solidFill>
                  <a:latin typeface="Inter"/>
                  <a:ea typeface="Inter"/>
                  <a:cs typeface="Inter"/>
                  <a:sym typeface="Inter"/>
                </a:rPr>
                <a:t>Experimental data</a:t>
              </a:r>
            </a:p>
            <a:p>
              <a:pPr algn="ctr" defTabSz="685800">
                <a:lnSpc>
                  <a:spcPts val="980"/>
                </a:lnSpc>
                <a:spcBef>
                  <a:spcPct val="0"/>
                </a:spcBef>
              </a:pPr>
              <a:r>
                <a:rPr lang="en-US" sz="1050" dirty="0">
                  <a:solidFill>
                    <a:srgbClr val="2E3147"/>
                  </a:solidFill>
                  <a:latin typeface="Inter"/>
                  <a:ea typeface="Inter"/>
                  <a:cs typeface="Inter"/>
                  <a:sym typeface="Inter"/>
                </a:rPr>
                <a:t>Acquisition and </a:t>
              </a:r>
            </a:p>
            <a:p>
              <a:pPr algn="ctr" defTabSz="685800">
                <a:lnSpc>
                  <a:spcPts val="980"/>
                </a:lnSpc>
                <a:spcBef>
                  <a:spcPct val="0"/>
                </a:spcBef>
              </a:pPr>
              <a:r>
                <a:rPr lang="en-US" sz="1050" dirty="0">
                  <a:solidFill>
                    <a:srgbClr val="2E3147"/>
                  </a:solidFill>
                  <a:latin typeface="Inter"/>
                  <a:ea typeface="Inter"/>
                  <a:cs typeface="Inter"/>
                  <a:sym typeface="Inter"/>
                </a:rPr>
                <a:t>AI based compact model</a:t>
              </a:r>
            </a:p>
          </p:txBody>
        </p:sp>
      </p:grpSp>
      <p:grpSp>
        <p:nvGrpSpPr>
          <p:cNvPr id="28" name="Group 28"/>
          <p:cNvGrpSpPr/>
          <p:nvPr/>
        </p:nvGrpSpPr>
        <p:grpSpPr>
          <a:xfrm>
            <a:off x="378183" y="2826378"/>
            <a:ext cx="1975796" cy="717045"/>
            <a:chOff x="0" y="25400"/>
            <a:chExt cx="5268788" cy="1912122"/>
          </a:xfrm>
        </p:grpSpPr>
        <p:sp>
          <p:nvSpPr>
            <p:cNvPr id="29" name="AutoShape 29"/>
            <p:cNvSpPr/>
            <p:nvPr/>
          </p:nvSpPr>
          <p:spPr>
            <a:xfrm>
              <a:off x="770941" y="25400"/>
              <a:ext cx="4497847" cy="0"/>
            </a:xfrm>
            <a:prstGeom prst="line">
              <a:avLst/>
            </a:prstGeom>
            <a:ln w="50800" cap="flat">
              <a:solidFill>
                <a:srgbClr val="AA5173"/>
              </a:solidFill>
              <a:prstDash val="solid"/>
              <a:headEnd type="none" w="sm" len="sm"/>
              <a:tailEnd type="none" w="sm" len="sm"/>
            </a:ln>
          </p:spPr>
          <p:txBody>
            <a:bodyPr/>
            <a:lstStyle/>
            <a:p>
              <a:pPr defTabSz="685800"/>
              <a:endParaRPr lang="en-US" sz="1350">
                <a:solidFill>
                  <a:prstClr val="black"/>
                </a:solidFill>
                <a:latin typeface="Aptos" panose="02110004020202020204"/>
              </a:endParaRPr>
            </a:p>
          </p:txBody>
        </p:sp>
        <p:sp>
          <p:nvSpPr>
            <p:cNvPr id="30" name="TextBox 30"/>
            <p:cNvSpPr txBox="1"/>
            <p:nvPr/>
          </p:nvSpPr>
          <p:spPr>
            <a:xfrm>
              <a:off x="0" y="288238"/>
              <a:ext cx="5268785" cy="547158"/>
            </a:xfrm>
            <a:prstGeom prst="rect">
              <a:avLst/>
            </a:prstGeom>
          </p:spPr>
          <p:txBody>
            <a:bodyPr lIns="0" tIns="0" rIns="0" bIns="0" rtlCol="0" anchor="t">
              <a:spAutoFit/>
            </a:bodyPr>
            <a:lstStyle/>
            <a:p>
              <a:pPr algn="r" defTabSz="685800">
                <a:lnSpc>
                  <a:spcPts val="1647"/>
                </a:lnSpc>
              </a:pPr>
              <a:r>
                <a:rPr lang="en-US" sz="1350" b="1" spc="-27">
                  <a:solidFill>
                    <a:srgbClr val="2E3147"/>
                  </a:solidFill>
                  <a:latin typeface="Inter Medium"/>
                  <a:ea typeface="Inter Medium"/>
                  <a:cs typeface="Inter Medium"/>
                  <a:sym typeface="Inter Medium"/>
                </a:rPr>
                <a:t>Single phase liquid cooling</a:t>
              </a:r>
            </a:p>
          </p:txBody>
        </p:sp>
        <p:sp>
          <p:nvSpPr>
            <p:cNvPr id="31" name="TextBox 31"/>
            <p:cNvSpPr txBox="1"/>
            <p:nvPr/>
          </p:nvSpPr>
          <p:spPr>
            <a:xfrm>
              <a:off x="0" y="1595548"/>
              <a:ext cx="5268785" cy="341974"/>
            </a:xfrm>
            <a:prstGeom prst="rect">
              <a:avLst/>
            </a:prstGeom>
          </p:spPr>
          <p:txBody>
            <a:bodyPr lIns="0" tIns="0" rIns="0" bIns="0" rtlCol="0" anchor="t">
              <a:spAutoFit/>
            </a:bodyPr>
            <a:lstStyle/>
            <a:p>
              <a:pPr algn="r" defTabSz="685800">
                <a:lnSpc>
                  <a:spcPts val="980"/>
                </a:lnSpc>
                <a:spcBef>
                  <a:spcPct val="0"/>
                </a:spcBef>
              </a:pPr>
              <a:endParaRPr sz="900">
                <a:solidFill>
                  <a:prstClr val="black"/>
                </a:solidFill>
                <a:latin typeface="Aptos" panose="02110004020202020204"/>
              </a:endParaRPr>
            </a:p>
          </p:txBody>
        </p:sp>
      </p:grpSp>
      <p:sp>
        <p:nvSpPr>
          <p:cNvPr id="32" name="Freeform 32"/>
          <p:cNvSpPr/>
          <p:nvPr/>
        </p:nvSpPr>
        <p:spPr>
          <a:xfrm>
            <a:off x="8629651" y="4724313"/>
            <a:ext cx="344663" cy="208808"/>
          </a:xfrm>
          <a:custGeom>
            <a:avLst/>
            <a:gdLst/>
            <a:ahLst/>
            <a:cxnLst/>
            <a:rect l="l" t="t" r="r" b="b"/>
            <a:pathLst>
              <a:path w="689326" h="417617">
                <a:moveTo>
                  <a:pt x="0" y="0"/>
                </a:moveTo>
                <a:lnTo>
                  <a:pt x="689326" y="0"/>
                </a:lnTo>
                <a:lnTo>
                  <a:pt x="689326" y="417617"/>
                </a:lnTo>
                <a:lnTo>
                  <a:pt x="0" y="417617"/>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pPr defTabSz="685800"/>
            <a:endParaRPr lang="en-US" sz="1350">
              <a:solidFill>
                <a:prstClr val="black"/>
              </a:solidFill>
              <a:latin typeface="Aptos" panose="02110004020202020204"/>
            </a:endParaRPr>
          </a:p>
        </p:txBody>
      </p:sp>
      <p:sp>
        <p:nvSpPr>
          <p:cNvPr id="33" name="Freeform 33"/>
          <p:cNvSpPr/>
          <p:nvPr/>
        </p:nvSpPr>
        <p:spPr>
          <a:xfrm>
            <a:off x="2974047" y="-1788356"/>
            <a:ext cx="996125" cy="20574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pPr defTabSz="685800"/>
            <a:endParaRPr lang="en-US" sz="1350">
              <a:solidFill>
                <a:prstClr val="black"/>
              </a:solidFill>
              <a:latin typeface="Aptos" panose="02110004020202020204"/>
            </a:endParaRPr>
          </a:p>
        </p:txBody>
      </p:sp>
      <p:sp>
        <p:nvSpPr>
          <p:cNvPr id="34" name="Freeform 34"/>
          <p:cNvSpPr/>
          <p:nvPr/>
        </p:nvSpPr>
        <p:spPr>
          <a:xfrm flipH="1">
            <a:off x="-437914" y="4536541"/>
            <a:ext cx="1028239" cy="1041254"/>
          </a:xfrm>
          <a:custGeom>
            <a:avLst/>
            <a:gdLst/>
            <a:ahLst/>
            <a:cxnLst/>
            <a:rect l="l" t="t" r="r" b="b"/>
            <a:pathLst>
              <a:path w="2056477" h="2082508">
                <a:moveTo>
                  <a:pt x="2056477" y="0"/>
                </a:moveTo>
                <a:lnTo>
                  <a:pt x="0" y="0"/>
                </a:lnTo>
                <a:lnTo>
                  <a:pt x="0" y="2082509"/>
                </a:lnTo>
                <a:lnTo>
                  <a:pt x="2056477" y="2082509"/>
                </a:lnTo>
                <a:lnTo>
                  <a:pt x="2056477"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pPr defTabSz="685800"/>
            <a:endParaRPr lang="en-US" sz="1350">
              <a:solidFill>
                <a:prstClr val="black"/>
              </a:solidFill>
              <a:latin typeface="Aptos" panose="02110004020202020204"/>
            </a:endParaRPr>
          </a:p>
        </p:txBody>
      </p:sp>
      <p:grpSp>
        <p:nvGrpSpPr>
          <p:cNvPr id="35" name="Group 35"/>
          <p:cNvGrpSpPr/>
          <p:nvPr/>
        </p:nvGrpSpPr>
        <p:grpSpPr>
          <a:xfrm>
            <a:off x="7101848" y="523876"/>
            <a:ext cx="2042152" cy="926596"/>
            <a:chOff x="0" y="25400"/>
            <a:chExt cx="5445738" cy="2470921"/>
          </a:xfrm>
        </p:grpSpPr>
        <p:sp>
          <p:nvSpPr>
            <p:cNvPr id="36" name="AutoShape 36"/>
            <p:cNvSpPr/>
            <p:nvPr/>
          </p:nvSpPr>
          <p:spPr>
            <a:xfrm>
              <a:off x="730622" y="25400"/>
              <a:ext cx="4262618" cy="0"/>
            </a:xfrm>
            <a:prstGeom prst="line">
              <a:avLst/>
            </a:prstGeom>
            <a:ln w="50800" cap="flat">
              <a:solidFill>
                <a:srgbClr val="AA5173"/>
              </a:solidFill>
              <a:prstDash val="solid"/>
              <a:headEnd type="none" w="sm" len="sm"/>
              <a:tailEnd type="none" w="sm" len="sm"/>
            </a:ln>
          </p:spPr>
          <p:txBody>
            <a:bodyPr/>
            <a:lstStyle/>
            <a:p>
              <a:pPr defTabSz="685800"/>
              <a:endParaRPr lang="en-US" sz="1350">
                <a:solidFill>
                  <a:prstClr val="black"/>
                </a:solidFill>
                <a:latin typeface="Aptos" panose="02110004020202020204"/>
              </a:endParaRPr>
            </a:p>
          </p:txBody>
        </p:sp>
        <p:sp>
          <p:nvSpPr>
            <p:cNvPr id="37" name="TextBox 37"/>
            <p:cNvSpPr txBox="1"/>
            <p:nvPr/>
          </p:nvSpPr>
          <p:spPr>
            <a:xfrm>
              <a:off x="359400" y="134781"/>
              <a:ext cx="5086338" cy="2188633"/>
            </a:xfrm>
            <a:prstGeom prst="rect">
              <a:avLst/>
            </a:prstGeom>
          </p:spPr>
          <p:txBody>
            <a:bodyPr wrap="square" lIns="0" tIns="0" rIns="0" bIns="0" rtlCol="0" anchor="t">
              <a:spAutoFit/>
            </a:bodyPr>
            <a:lstStyle/>
            <a:p>
              <a:pPr algn="r" defTabSz="685800">
                <a:lnSpc>
                  <a:spcPts val="1647"/>
                </a:lnSpc>
              </a:pPr>
              <a:r>
                <a:rPr lang="en-US" sz="1350" b="1" spc="-27" dirty="0">
                  <a:solidFill>
                    <a:srgbClr val="2E3147"/>
                  </a:solidFill>
                  <a:latin typeface="Inter Medium"/>
                  <a:ea typeface="Inter Medium"/>
                  <a:cs typeface="Inter Medium"/>
                  <a:sym typeface="Inter Medium"/>
                </a:rPr>
                <a:t>Machine Learning based</a:t>
              </a:r>
            </a:p>
            <a:p>
              <a:pPr algn="r" defTabSz="685800">
                <a:lnSpc>
                  <a:spcPts val="1647"/>
                </a:lnSpc>
              </a:pPr>
              <a:r>
                <a:rPr lang="en-US" sz="1350" b="1" spc="-27" dirty="0">
                  <a:solidFill>
                    <a:srgbClr val="2E3147"/>
                  </a:solidFill>
                  <a:latin typeface="Inter Medium"/>
                  <a:ea typeface="Inter Medium"/>
                  <a:cs typeface="Inter Medium"/>
                  <a:sym typeface="Inter Medium"/>
                </a:rPr>
                <a:t>Compact model for design, prediction and Control</a:t>
              </a:r>
            </a:p>
            <a:p>
              <a:pPr algn="r" defTabSz="685800">
                <a:lnSpc>
                  <a:spcPts val="1647"/>
                </a:lnSpc>
              </a:pPr>
              <a:r>
                <a:rPr lang="en-US" sz="1350" b="1" spc="-27" dirty="0">
                  <a:solidFill>
                    <a:srgbClr val="2E3147"/>
                  </a:solidFill>
                  <a:latin typeface="Inter Medium"/>
                  <a:ea typeface="Inter Medium"/>
                  <a:cs typeface="Inter Medium"/>
                  <a:sym typeface="Inter Medium"/>
                </a:rPr>
                <a:t>of cooling performance</a:t>
              </a:r>
            </a:p>
          </p:txBody>
        </p:sp>
        <p:sp>
          <p:nvSpPr>
            <p:cNvPr id="38" name="TextBox 38"/>
            <p:cNvSpPr txBox="1"/>
            <p:nvPr/>
          </p:nvSpPr>
          <p:spPr>
            <a:xfrm>
              <a:off x="0" y="2154348"/>
              <a:ext cx="4993239" cy="341973"/>
            </a:xfrm>
            <a:prstGeom prst="rect">
              <a:avLst/>
            </a:prstGeom>
          </p:spPr>
          <p:txBody>
            <a:bodyPr lIns="0" tIns="0" rIns="0" bIns="0" rtlCol="0" anchor="t">
              <a:spAutoFit/>
            </a:bodyPr>
            <a:lstStyle/>
            <a:p>
              <a:pPr algn="r" defTabSz="685800">
                <a:lnSpc>
                  <a:spcPts val="980"/>
                </a:lnSpc>
                <a:spcBef>
                  <a:spcPct val="0"/>
                </a:spcBef>
              </a:pPr>
              <a:endParaRPr sz="900">
                <a:solidFill>
                  <a:prstClr val="black"/>
                </a:solidFill>
                <a:latin typeface="Aptos" panose="02110004020202020204"/>
              </a:endParaRPr>
            </a:p>
          </p:txBody>
        </p:sp>
      </p:grpSp>
      <p:sp>
        <p:nvSpPr>
          <p:cNvPr id="39" name="TextBox 39"/>
          <p:cNvSpPr txBox="1"/>
          <p:nvPr/>
        </p:nvSpPr>
        <p:spPr>
          <a:xfrm>
            <a:off x="211867" y="121467"/>
            <a:ext cx="5660933" cy="464486"/>
          </a:xfrm>
          <a:prstGeom prst="rect">
            <a:avLst/>
          </a:prstGeom>
        </p:spPr>
        <p:txBody>
          <a:bodyPr wrap="square" lIns="0" tIns="0" rIns="0" bIns="0" rtlCol="0" anchor="t">
            <a:spAutoFit/>
          </a:bodyPr>
          <a:lstStyle/>
          <a:p>
            <a:pPr defTabSz="685800">
              <a:lnSpc>
                <a:spcPts val="3911"/>
              </a:lnSpc>
            </a:pPr>
            <a:r>
              <a:rPr lang="en-US" sz="2700" b="1" spc="-196" dirty="0">
                <a:solidFill>
                  <a:srgbClr val="404040"/>
                </a:solidFill>
                <a:latin typeface="Open Sans Bold"/>
                <a:ea typeface="Open Sans Bold"/>
                <a:cs typeface="Open Sans Bold"/>
                <a:sym typeface="Open Sans Bold"/>
              </a:rPr>
              <a:t>Strategic Areas and Future Directions</a:t>
            </a:r>
          </a:p>
        </p:txBody>
      </p:sp>
      <p:sp>
        <p:nvSpPr>
          <p:cNvPr id="41" name="TextBox 41"/>
          <p:cNvSpPr txBox="1"/>
          <p:nvPr/>
        </p:nvSpPr>
        <p:spPr>
          <a:xfrm>
            <a:off x="3734697" y="850892"/>
            <a:ext cx="2207618" cy="257315"/>
          </a:xfrm>
          <a:prstGeom prst="rect">
            <a:avLst/>
          </a:prstGeom>
        </p:spPr>
        <p:txBody>
          <a:bodyPr lIns="0" tIns="0" rIns="0" bIns="0" rtlCol="0" anchor="t">
            <a:spAutoFit/>
          </a:bodyPr>
          <a:lstStyle/>
          <a:p>
            <a:pPr algn="ctr" defTabSz="685800">
              <a:lnSpc>
                <a:spcPts val="2196"/>
              </a:lnSpc>
              <a:spcBef>
                <a:spcPct val="0"/>
              </a:spcBef>
            </a:pPr>
            <a:r>
              <a:rPr lang="en-US" sz="1350" b="1" spc="-36" dirty="0">
                <a:solidFill>
                  <a:srgbClr val="000000"/>
                </a:solidFill>
                <a:latin typeface="Inter Heavy"/>
                <a:ea typeface="Inter Heavy"/>
                <a:cs typeface="Inter Heavy"/>
                <a:sym typeface="Inter Heavy"/>
              </a:rPr>
              <a:t>System Level Modeling</a:t>
            </a:r>
          </a:p>
        </p:txBody>
      </p:sp>
      <p:grpSp>
        <p:nvGrpSpPr>
          <p:cNvPr id="42" name="Group 42"/>
          <p:cNvGrpSpPr/>
          <p:nvPr/>
        </p:nvGrpSpPr>
        <p:grpSpPr>
          <a:xfrm>
            <a:off x="6165615" y="2812565"/>
            <a:ext cx="2729205" cy="508934"/>
            <a:chOff x="0" y="25400"/>
            <a:chExt cx="4993240" cy="1357157"/>
          </a:xfrm>
        </p:grpSpPr>
        <p:sp>
          <p:nvSpPr>
            <p:cNvPr id="43" name="AutoShape 43"/>
            <p:cNvSpPr/>
            <p:nvPr/>
          </p:nvSpPr>
          <p:spPr>
            <a:xfrm>
              <a:off x="730622" y="25400"/>
              <a:ext cx="4262618" cy="0"/>
            </a:xfrm>
            <a:prstGeom prst="line">
              <a:avLst/>
            </a:prstGeom>
            <a:ln w="50800" cap="flat">
              <a:solidFill>
                <a:srgbClr val="AA5173"/>
              </a:solidFill>
              <a:prstDash val="solid"/>
              <a:headEnd type="none" w="sm" len="sm"/>
              <a:tailEnd type="none" w="sm" len="sm"/>
            </a:ln>
          </p:spPr>
          <p:txBody>
            <a:bodyPr/>
            <a:lstStyle/>
            <a:p>
              <a:pPr defTabSz="685800"/>
              <a:endParaRPr lang="en-US" sz="1350">
                <a:solidFill>
                  <a:prstClr val="black"/>
                </a:solidFill>
                <a:latin typeface="Aptos" panose="02110004020202020204"/>
              </a:endParaRPr>
            </a:p>
          </p:txBody>
        </p:sp>
        <p:sp>
          <p:nvSpPr>
            <p:cNvPr id="44" name="TextBox 44"/>
            <p:cNvSpPr txBox="1"/>
            <p:nvPr/>
          </p:nvSpPr>
          <p:spPr>
            <a:xfrm>
              <a:off x="0" y="288240"/>
              <a:ext cx="4993240" cy="1094317"/>
            </a:xfrm>
            <a:prstGeom prst="rect">
              <a:avLst/>
            </a:prstGeom>
          </p:spPr>
          <p:txBody>
            <a:bodyPr lIns="0" tIns="0" rIns="0" bIns="0" rtlCol="0" anchor="t">
              <a:spAutoFit/>
            </a:bodyPr>
            <a:lstStyle/>
            <a:p>
              <a:pPr algn="ctr" defTabSz="685800">
                <a:lnSpc>
                  <a:spcPts val="1647"/>
                </a:lnSpc>
              </a:pPr>
              <a:r>
                <a:rPr lang="en-US" sz="1350" b="1" spc="-27" dirty="0">
                  <a:solidFill>
                    <a:srgbClr val="2E3147"/>
                  </a:solidFill>
                  <a:latin typeface="Inter Medium"/>
                  <a:ea typeface="Inter Medium"/>
                  <a:cs typeface="Inter Medium"/>
                  <a:sym typeface="Inter Medium"/>
                </a:rPr>
                <a:t>Air Cooling : Data center Predictive control</a:t>
              </a:r>
            </a:p>
          </p:txBody>
        </p:sp>
      </p:grpSp>
      <p:sp>
        <p:nvSpPr>
          <p:cNvPr id="46" name="Freeform 25">
            <a:extLst>
              <a:ext uri="{FF2B5EF4-FFF2-40B4-BE49-F238E27FC236}">
                <a16:creationId xmlns:a16="http://schemas.microsoft.com/office/drawing/2014/main" id="{63B91925-78A6-E7F3-06B2-D62518C0E457}"/>
              </a:ext>
            </a:extLst>
          </p:cNvPr>
          <p:cNvSpPr/>
          <p:nvPr/>
        </p:nvSpPr>
        <p:spPr>
          <a:xfrm>
            <a:off x="7548" y="3209887"/>
            <a:ext cx="1192816" cy="1418084"/>
          </a:xfrm>
          <a:custGeom>
            <a:avLst/>
            <a:gdLst/>
            <a:ahLst/>
            <a:cxnLst/>
            <a:rect l="l" t="t" r="r" b="b"/>
            <a:pathLst>
              <a:path w="2385631" h="2836168">
                <a:moveTo>
                  <a:pt x="0" y="0"/>
                </a:moveTo>
                <a:lnTo>
                  <a:pt x="2385631" y="0"/>
                </a:lnTo>
                <a:lnTo>
                  <a:pt x="2385631" y="2836168"/>
                </a:lnTo>
                <a:lnTo>
                  <a:pt x="0" y="2836168"/>
                </a:lnTo>
                <a:lnTo>
                  <a:pt x="0" y="0"/>
                </a:lnTo>
                <a:close/>
              </a:path>
            </a:pathLst>
          </a:custGeom>
          <a:blipFill>
            <a:blip r:embed="rId32"/>
            <a:stretch>
              <a:fillRect/>
            </a:stretch>
          </a:blipFill>
        </p:spPr>
        <p:txBody>
          <a:bodyPr/>
          <a:lstStyle/>
          <a:p>
            <a:pPr defTabSz="685800"/>
            <a:endParaRPr lang="en-US" sz="1350">
              <a:solidFill>
                <a:prstClr val="black"/>
              </a:solidFill>
              <a:latin typeface="Aptos" panose="02110004020202020204"/>
            </a:endParaRPr>
          </a:p>
        </p:txBody>
      </p:sp>
      <p:pic>
        <p:nvPicPr>
          <p:cNvPr id="47" name="90_000000">
            <a:hlinkClick r:id="" action="ppaction://media"/>
            <a:extLst>
              <a:ext uri="{FF2B5EF4-FFF2-40B4-BE49-F238E27FC236}">
                <a16:creationId xmlns:a16="http://schemas.microsoft.com/office/drawing/2014/main" id="{775D66BA-2AEA-0498-C1F7-A16B1B402B48}"/>
              </a:ext>
            </a:extLst>
          </p:cNvPr>
          <p:cNvPicPr>
            <a:picLocks noChangeAspect="1"/>
          </p:cNvPicPr>
          <p:nvPr>
            <a:videoFile r:link="rId2"/>
            <p:extLst>
              <p:ext uri="{DAA4B4D4-6D71-4841-9C94-3DE7FCFB9230}">
                <p14:media xmlns:p14="http://schemas.microsoft.com/office/powerpoint/2010/main" r:embed="rId1"/>
              </p:ext>
            </p:extLst>
          </p:nvPr>
        </p:nvPicPr>
        <p:blipFill>
          <a:blip r:embed="rId33"/>
          <a:stretch>
            <a:fillRect/>
          </a:stretch>
        </p:blipFill>
        <p:spPr>
          <a:xfrm rot="5400000">
            <a:off x="275200" y="1230248"/>
            <a:ext cx="1690190" cy="1002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8" name="Freeform 28">
            <a:extLst>
              <a:ext uri="{FF2B5EF4-FFF2-40B4-BE49-F238E27FC236}">
                <a16:creationId xmlns:a16="http://schemas.microsoft.com/office/drawing/2014/main" id="{8FD040FA-15E1-8E43-0625-0A5ADF0EF534}"/>
              </a:ext>
            </a:extLst>
          </p:cNvPr>
          <p:cNvSpPr/>
          <p:nvPr/>
        </p:nvSpPr>
        <p:spPr>
          <a:xfrm>
            <a:off x="4493770" y="1493973"/>
            <a:ext cx="840992" cy="1028720"/>
          </a:xfrm>
          <a:custGeom>
            <a:avLst/>
            <a:gdLst/>
            <a:ahLst/>
            <a:cxnLst/>
            <a:rect l="l" t="t" r="r" b="b"/>
            <a:pathLst>
              <a:path w="2129083" h="3570790">
                <a:moveTo>
                  <a:pt x="0" y="0"/>
                </a:moveTo>
                <a:lnTo>
                  <a:pt x="2129084" y="0"/>
                </a:lnTo>
                <a:lnTo>
                  <a:pt x="2129084" y="3570790"/>
                </a:lnTo>
                <a:lnTo>
                  <a:pt x="0" y="3570790"/>
                </a:lnTo>
                <a:lnTo>
                  <a:pt x="0" y="0"/>
                </a:lnTo>
                <a:close/>
              </a:path>
            </a:pathLst>
          </a:custGeom>
          <a:blipFill>
            <a:blip r:embed="rId34"/>
            <a:stretch>
              <a:fillRect/>
            </a:stretch>
          </a:blipFill>
        </p:spPr>
        <p:txBody>
          <a:bodyPr/>
          <a:lstStyle/>
          <a:p>
            <a:pPr defTabSz="685800"/>
            <a:endParaRPr lang="en-US" sz="1350">
              <a:solidFill>
                <a:prstClr val="black"/>
              </a:solidFill>
              <a:latin typeface="Aptos" panose="02110004020202020204"/>
            </a:endParaRPr>
          </a:p>
        </p:txBody>
      </p:sp>
      <p:pic>
        <p:nvPicPr>
          <p:cNvPr id="49" name="Picture 4">
            <a:extLst>
              <a:ext uri="{FF2B5EF4-FFF2-40B4-BE49-F238E27FC236}">
                <a16:creationId xmlns:a16="http://schemas.microsoft.com/office/drawing/2014/main" id="{9C0E9FB4-1A35-E7EA-881A-F52DDC1BC2BD}"/>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7143" b="9524"/>
          <a:stretch/>
        </p:blipFill>
        <p:spPr bwMode="auto">
          <a:xfrm>
            <a:off x="6646518" y="3365869"/>
            <a:ext cx="2352844" cy="172541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27">
            <a:extLst>
              <a:ext uri="{FF2B5EF4-FFF2-40B4-BE49-F238E27FC236}">
                <a16:creationId xmlns:a16="http://schemas.microsoft.com/office/drawing/2014/main" id="{4D129A0D-A7A9-FC34-659A-9B5EF6AFEF43}"/>
              </a:ext>
            </a:extLst>
          </p:cNvPr>
          <p:cNvSpPr txBox="1"/>
          <p:nvPr/>
        </p:nvSpPr>
        <p:spPr>
          <a:xfrm>
            <a:off x="821150" y="3151955"/>
            <a:ext cx="1872465" cy="644664"/>
          </a:xfrm>
          <a:prstGeom prst="rect">
            <a:avLst/>
          </a:prstGeom>
        </p:spPr>
        <p:txBody>
          <a:bodyPr lIns="0" tIns="0" rIns="0" bIns="0" rtlCol="0" anchor="t">
            <a:spAutoFit/>
          </a:bodyPr>
          <a:lstStyle/>
          <a:p>
            <a:pPr algn="ctr" defTabSz="685800">
              <a:lnSpc>
                <a:spcPts val="980"/>
              </a:lnSpc>
              <a:spcBef>
                <a:spcPct val="0"/>
              </a:spcBef>
            </a:pPr>
            <a:r>
              <a:rPr lang="en-US" sz="1050" dirty="0">
                <a:solidFill>
                  <a:srgbClr val="2E3147"/>
                </a:solidFill>
                <a:latin typeface="Inter"/>
                <a:ea typeface="Inter"/>
                <a:cs typeface="Inter"/>
                <a:sym typeface="Inter"/>
              </a:rPr>
              <a:t>Experimental data</a:t>
            </a:r>
          </a:p>
          <a:p>
            <a:pPr algn="ctr" defTabSz="685800">
              <a:lnSpc>
                <a:spcPts val="980"/>
              </a:lnSpc>
              <a:spcBef>
                <a:spcPct val="0"/>
              </a:spcBef>
            </a:pPr>
            <a:r>
              <a:rPr lang="en-US" sz="1050" dirty="0">
                <a:solidFill>
                  <a:srgbClr val="2E3147"/>
                </a:solidFill>
                <a:latin typeface="Inter"/>
                <a:ea typeface="Inter"/>
                <a:cs typeface="Inter"/>
                <a:sym typeface="Inter"/>
              </a:rPr>
              <a:t>Acquisition and </a:t>
            </a:r>
          </a:p>
          <a:p>
            <a:pPr algn="ctr" defTabSz="685800">
              <a:lnSpc>
                <a:spcPts val="980"/>
              </a:lnSpc>
              <a:spcBef>
                <a:spcPct val="0"/>
              </a:spcBef>
            </a:pPr>
            <a:r>
              <a:rPr lang="en-US" sz="1050" dirty="0">
                <a:solidFill>
                  <a:srgbClr val="2E3147"/>
                </a:solidFill>
                <a:latin typeface="Inter"/>
                <a:ea typeface="Inter"/>
                <a:cs typeface="Inter"/>
                <a:sym typeface="Inter"/>
              </a:rPr>
              <a:t>AI based compact model</a:t>
            </a:r>
          </a:p>
          <a:p>
            <a:pPr algn="ctr" defTabSz="685800">
              <a:lnSpc>
                <a:spcPts val="980"/>
              </a:lnSpc>
              <a:spcBef>
                <a:spcPct val="0"/>
              </a:spcBef>
            </a:pPr>
            <a:r>
              <a:rPr lang="en-US" sz="1050" dirty="0">
                <a:solidFill>
                  <a:srgbClr val="2E3147"/>
                </a:solidFill>
                <a:latin typeface="Inter"/>
                <a:ea typeface="Inter"/>
                <a:cs typeface="Inter"/>
                <a:sym typeface="Inter"/>
              </a:rPr>
              <a:t>To optimize</a:t>
            </a:r>
          </a:p>
          <a:p>
            <a:pPr algn="ctr" defTabSz="685800">
              <a:lnSpc>
                <a:spcPts val="980"/>
              </a:lnSpc>
              <a:spcBef>
                <a:spcPct val="0"/>
              </a:spcBef>
            </a:pPr>
            <a:r>
              <a:rPr lang="en-US" sz="1050" dirty="0">
                <a:solidFill>
                  <a:srgbClr val="2E3147"/>
                </a:solidFill>
                <a:latin typeface="Inter"/>
                <a:ea typeface="Inter"/>
                <a:cs typeface="Inter"/>
                <a:sym typeface="Inter"/>
              </a:rPr>
              <a:t> cold plate design</a:t>
            </a:r>
          </a:p>
        </p:txBody>
      </p:sp>
      <p:sp>
        <p:nvSpPr>
          <p:cNvPr id="52" name="TextBox 51">
            <a:extLst>
              <a:ext uri="{FF2B5EF4-FFF2-40B4-BE49-F238E27FC236}">
                <a16:creationId xmlns:a16="http://schemas.microsoft.com/office/drawing/2014/main" id="{540BBCAC-20C4-16DA-AC9E-E195966F87AA}"/>
              </a:ext>
            </a:extLst>
          </p:cNvPr>
          <p:cNvSpPr txBox="1"/>
          <p:nvPr/>
        </p:nvSpPr>
        <p:spPr>
          <a:xfrm>
            <a:off x="5161834" y="3616982"/>
            <a:ext cx="1618376" cy="649793"/>
          </a:xfrm>
          <a:prstGeom prst="rect">
            <a:avLst/>
          </a:prstGeom>
        </p:spPr>
        <p:txBody>
          <a:bodyPr lIns="0" tIns="0" rIns="0" bIns="0" rtlCol="0" anchor="t">
            <a:spAutoFit/>
          </a:bodyPr>
          <a:lstStyle>
            <a:defPPr>
              <a:defRPr lang="en-US"/>
            </a:defPPr>
            <a:lvl1pPr algn="ctr">
              <a:lnSpc>
                <a:spcPts val="1307"/>
              </a:lnSpc>
              <a:spcBef>
                <a:spcPct val="0"/>
              </a:spcBef>
              <a:defRPr sz="1400">
                <a:solidFill>
                  <a:srgbClr val="2E3147"/>
                </a:solidFill>
                <a:latin typeface="Inter"/>
                <a:ea typeface="Inter"/>
                <a:cs typeface="Inter"/>
              </a:defRPr>
            </a:lvl1pPr>
          </a:lstStyle>
          <a:p>
            <a:pPr defTabSz="685800">
              <a:lnSpc>
                <a:spcPts val="980"/>
              </a:lnSpc>
            </a:pPr>
            <a:r>
              <a:rPr lang="en-US" sz="1200" dirty="0"/>
              <a:t>Maximize Energy Efficiency</a:t>
            </a:r>
          </a:p>
          <a:p>
            <a:pPr defTabSz="685800">
              <a:lnSpc>
                <a:spcPts val="980"/>
              </a:lnSpc>
            </a:pPr>
            <a:r>
              <a:rPr lang="en-US" sz="1200" dirty="0"/>
              <a:t>By predictive control </a:t>
            </a:r>
          </a:p>
          <a:p>
            <a:pPr defTabSz="685800">
              <a:lnSpc>
                <a:spcPts val="980"/>
              </a:lnSpc>
            </a:pPr>
            <a:r>
              <a:rPr lang="en-US" sz="1200" dirty="0"/>
              <a:t>of air-cooling systems</a:t>
            </a:r>
          </a:p>
          <a:p>
            <a:pPr defTabSz="685800">
              <a:lnSpc>
                <a:spcPts val="980"/>
              </a:lnSpc>
            </a:pPr>
            <a:endParaRPr lang="en-US" sz="1200" dirty="0"/>
          </a:p>
        </p:txBody>
      </p:sp>
      <p:sp>
        <p:nvSpPr>
          <p:cNvPr id="53" name="TextBox 27">
            <a:extLst>
              <a:ext uri="{FF2B5EF4-FFF2-40B4-BE49-F238E27FC236}">
                <a16:creationId xmlns:a16="http://schemas.microsoft.com/office/drawing/2014/main" id="{2431ADDC-AD9C-EF2F-6B25-4CF0FDDA21A3}"/>
              </a:ext>
            </a:extLst>
          </p:cNvPr>
          <p:cNvSpPr txBox="1"/>
          <p:nvPr/>
        </p:nvSpPr>
        <p:spPr>
          <a:xfrm>
            <a:off x="3856376" y="1121092"/>
            <a:ext cx="1872465" cy="388183"/>
          </a:xfrm>
          <a:prstGeom prst="rect">
            <a:avLst/>
          </a:prstGeom>
        </p:spPr>
        <p:txBody>
          <a:bodyPr lIns="0" tIns="0" rIns="0" bIns="0" rtlCol="0" anchor="t">
            <a:spAutoFit/>
          </a:bodyPr>
          <a:lstStyle/>
          <a:p>
            <a:pPr algn="ctr" defTabSz="685800">
              <a:lnSpc>
                <a:spcPts val="980"/>
              </a:lnSpc>
              <a:spcBef>
                <a:spcPct val="0"/>
              </a:spcBef>
            </a:pPr>
            <a:r>
              <a:rPr lang="en-US" sz="1050" dirty="0">
                <a:solidFill>
                  <a:srgbClr val="2E3147"/>
                </a:solidFill>
                <a:latin typeface="Inter"/>
                <a:ea typeface="Inter"/>
                <a:cs typeface="Inter"/>
                <a:sym typeface="Inter"/>
              </a:rPr>
              <a:t>Reliability modeling in system level to increase lifetime of</a:t>
            </a:r>
          </a:p>
          <a:p>
            <a:pPr algn="ctr" defTabSz="685800">
              <a:lnSpc>
                <a:spcPts val="980"/>
              </a:lnSpc>
              <a:spcBef>
                <a:spcPct val="0"/>
              </a:spcBef>
            </a:pPr>
            <a:r>
              <a:rPr lang="en-US" sz="1050" dirty="0">
                <a:solidFill>
                  <a:srgbClr val="2E3147"/>
                </a:solidFill>
                <a:latin typeface="Inter"/>
                <a:ea typeface="Inter"/>
                <a:cs typeface="Inter"/>
                <a:sym typeface="Inter"/>
              </a:rPr>
              <a:t>the chip and cooling components</a:t>
            </a:r>
          </a:p>
        </p:txBody>
      </p:sp>
      <p:sp>
        <p:nvSpPr>
          <p:cNvPr id="55" name="TextBox 54">
            <a:extLst>
              <a:ext uri="{FF2B5EF4-FFF2-40B4-BE49-F238E27FC236}">
                <a16:creationId xmlns:a16="http://schemas.microsoft.com/office/drawing/2014/main" id="{746262D5-EBE1-6F41-ACDC-54E128FB3110}"/>
              </a:ext>
            </a:extLst>
          </p:cNvPr>
          <p:cNvSpPr txBox="1"/>
          <p:nvPr/>
        </p:nvSpPr>
        <p:spPr>
          <a:xfrm rot="1748782">
            <a:off x="3027665" y="3275256"/>
            <a:ext cx="1802096" cy="577081"/>
          </a:xfrm>
          <a:prstGeom prst="rect">
            <a:avLst/>
          </a:prstGeom>
          <a:noFill/>
        </p:spPr>
        <p:txBody>
          <a:bodyPr wrap="none" rtlCol="0">
            <a:spAutoFit/>
          </a:bodyPr>
          <a:lstStyle/>
          <a:p>
            <a:pPr algn="ctr" defTabSz="685800"/>
            <a:r>
              <a:rPr lang="en-US" sz="1050" dirty="0">
                <a:solidFill>
                  <a:prstClr val="black"/>
                </a:solidFill>
                <a:latin typeface="Aptos" panose="02110004020202020204"/>
              </a:rPr>
              <a:t>Integration of passive </a:t>
            </a:r>
          </a:p>
          <a:p>
            <a:pPr algn="ctr" defTabSz="685800"/>
            <a:r>
              <a:rPr lang="en-US" sz="1050" dirty="0">
                <a:solidFill>
                  <a:prstClr val="black"/>
                </a:solidFill>
                <a:latin typeface="Aptos" panose="02110004020202020204"/>
              </a:rPr>
              <a:t>cooling solutions Heat pipe,</a:t>
            </a:r>
          </a:p>
          <a:p>
            <a:pPr algn="ctr" defTabSz="685800"/>
            <a:r>
              <a:rPr lang="en-US" sz="1050" dirty="0">
                <a:solidFill>
                  <a:prstClr val="black"/>
                </a:solidFill>
                <a:latin typeface="Aptos" panose="02110004020202020204"/>
              </a:rPr>
              <a:t>Vapor chambers, PCMs</a:t>
            </a:r>
          </a:p>
        </p:txBody>
      </p:sp>
      <p:sp>
        <p:nvSpPr>
          <p:cNvPr id="56" name="TextBox 55">
            <a:extLst>
              <a:ext uri="{FF2B5EF4-FFF2-40B4-BE49-F238E27FC236}">
                <a16:creationId xmlns:a16="http://schemas.microsoft.com/office/drawing/2014/main" id="{EA0458BC-D1AF-A4F7-BDA7-614EE672F2AD}"/>
              </a:ext>
            </a:extLst>
          </p:cNvPr>
          <p:cNvSpPr txBox="1"/>
          <p:nvPr/>
        </p:nvSpPr>
        <p:spPr>
          <a:xfrm rot="1748782">
            <a:off x="3448719" y="2759989"/>
            <a:ext cx="1778052" cy="415498"/>
          </a:xfrm>
          <a:prstGeom prst="rect">
            <a:avLst/>
          </a:prstGeom>
          <a:noFill/>
        </p:spPr>
        <p:txBody>
          <a:bodyPr wrap="none" rtlCol="0">
            <a:spAutoFit/>
          </a:bodyPr>
          <a:lstStyle/>
          <a:p>
            <a:pPr algn="ctr" defTabSz="685800"/>
            <a:r>
              <a:rPr lang="en-US" sz="1050" dirty="0">
                <a:solidFill>
                  <a:prstClr val="black"/>
                </a:solidFill>
                <a:latin typeface="Aptos" panose="02110004020202020204"/>
              </a:rPr>
              <a:t>Integration of advanced</a:t>
            </a:r>
          </a:p>
          <a:p>
            <a:pPr algn="ctr" defTabSz="685800"/>
            <a:r>
              <a:rPr lang="en-US" sz="1050" dirty="0">
                <a:solidFill>
                  <a:prstClr val="black"/>
                </a:solidFill>
                <a:latin typeface="Aptos" panose="02110004020202020204"/>
              </a:rPr>
              <a:t>Thermal Interface Materials</a:t>
            </a:r>
          </a:p>
        </p:txBody>
      </p:sp>
      <p:pic>
        <p:nvPicPr>
          <p:cNvPr id="57" name="Picture 56">
            <a:extLst>
              <a:ext uri="{FF2B5EF4-FFF2-40B4-BE49-F238E27FC236}">
                <a16:creationId xmlns:a16="http://schemas.microsoft.com/office/drawing/2014/main" id="{11134026-1BA5-6D70-F9F3-ADFBB7498EAB}"/>
              </a:ext>
            </a:extLst>
          </p:cNvPr>
          <p:cNvPicPr>
            <a:picLocks noChangeAspect="1"/>
          </p:cNvPicPr>
          <p:nvPr/>
        </p:nvPicPr>
        <p:blipFill>
          <a:blip r:embed="rId36"/>
          <a:stretch>
            <a:fillRect/>
          </a:stretch>
        </p:blipFill>
        <p:spPr>
          <a:xfrm>
            <a:off x="6413979" y="1314930"/>
            <a:ext cx="2480842" cy="1533611"/>
          </a:xfrm>
          <a:prstGeom prst="rect">
            <a:avLst/>
          </a:prstGeom>
        </p:spPr>
      </p:pic>
      <p:sp>
        <p:nvSpPr>
          <p:cNvPr id="58" name="TextBox 57">
            <a:extLst>
              <a:ext uri="{FF2B5EF4-FFF2-40B4-BE49-F238E27FC236}">
                <a16:creationId xmlns:a16="http://schemas.microsoft.com/office/drawing/2014/main" id="{266A80B9-B298-0E95-BE66-AC7B5CA22098}"/>
              </a:ext>
            </a:extLst>
          </p:cNvPr>
          <p:cNvSpPr txBox="1"/>
          <p:nvPr/>
        </p:nvSpPr>
        <p:spPr>
          <a:xfrm rot="19346902">
            <a:off x="6033351" y="802431"/>
            <a:ext cx="1197636" cy="300082"/>
          </a:xfrm>
          <a:prstGeom prst="rect">
            <a:avLst/>
          </a:prstGeom>
          <a:noFill/>
        </p:spPr>
        <p:txBody>
          <a:bodyPr wrap="none" rtlCol="0">
            <a:spAutoFit/>
          </a:bodyPr>
          <a:lstStyle/>
          <a:p>
            <a:pPr defTabSz="685800"/>
            <a:r>
              <a:rPr lang="en-US" sz="1350" dirty="0">
                <a:solidFill>
                  <a:srgbClr val="00B050"/>
                </a:solidFill>
                <a:latin typeface="Aptos" panose="02110004020202020204"/>
              </a:rPr>
              <a:t>Sustainability</a:t>
            </a:r>
          </a:p>
        </p:txBody>
      </p:sp>
      <p:sp>
        <p:nvSpPr>
          <p:cNvPr id="59" name="TextBox 58">
            <a:extLst>
              <a:ext uri="{FF2B5EF4-FFF2-40B4-BE49-F238E27FC236}">
                <a16:creationId xmlns:a16="http://schemas.microsoft.com/office/drawing/2014/main" id="{8584951D-A082-7821-B09A-4CB018B10566}"/>
              </a:ext>
            </a:extLst>
          </p:cNvPr>
          <p:cNvSpPr txBox="1"/>
          <p:nvPr/>
        </p:nvSpPr>
        <p:spPr>
          <a:xfrm rot="19226167">
            <a:off x="5706380" y="1156167"/>
            <a:ext cx="1712328" cy="415498"/>
          </a:xfrm>
          <a:prstGeom prst="rect">
            <a:avLst/>
          </a:prstGeom>
          <a:noFill/>
        </p:spPr>
        <p:txBody>
          <a:bodyPr wrap="none" rtlCol="0">
            <a:spAutoFit/>
          </a:bodyPr>
          <a:lstStyle/>
          <a:p>
            <a:pPr algn="ctr" defTabSz="685800"/>
            <a:r>
              <a:rPr lang="en-US" sz="1050" b="1" dirty="0">
                <a:solidFill>
                  <a:prstClr val="black"/>
                </a:solidFill>
                <a:latin typeface="Aptos" panose="02110004020202020204"/>
              </a:rPr>
              <a:t>Integration of renewable </a:t>
            </a:r>
          </a:p>
          <a:p>
            <a:pPr algn="ctr" defTabSz="685800"/>
            <a:r>
              <a:rPr lang="en-US" sz="1050" b="1" dirty="0">
                <a:solidFill>
                  <a:prstClr val="black"/>
                </a:solidFill>
                <a:latin typeface="Aptos" panose="02110004020202020204"/>
              </a:rPr>
              <a:t>Energy storage</a:t>
            </a:r>
          </a:p>
        </p:txBody>
      </p:sp>
      <p:sp>
        <p:nvSpPr>
          <p:cNvPr id="60" name="TextBox 59">
            <a:extLst>
              <a:ext uri="{FF2B5EF4-FFF2-40B4-BE49-F238E27FC236}">
                <a16:creationId xmlns:a16="http://schemas.microsoft.com/office/drawing/2014/main" id="{B94E5878-11E7-4245-9956-9E70BD23DE1B}"/>
              </a:ext>
            </a:extLst>
          </p:cNvPr>
          <p:cNvSpPr txBox="1"/>
          <p:nvPr/>
        </p:nvSpPr>
        <p:spPr>
          <a:xfrm>
            <a:off x="1974018" y="2162210"/>
            <a:ext cx="926857" cy="230832"/>
          </a:xfrm>
          <a:prstGeom prst="rect">
            <a:avLst/>
          </a:prstGeom>
          <a:noFill/>
        </p:spPr>
        <p:txBody>
          <a:bodyPr wrap="none" rtlCol="0">
            <a:spAutoFit/>
          </a:bodyPr>
          <a:lstStyle/>
          <a:p>
            <a:pPr defTabSz="685800"/>
            <a:r>
              <a:rPr lang="en-US" sz="900" dirty="0">
                <a:solidFill>
                  <a:prstClr val="black"/>
                </a:solidFill>
                <a:latin typeface="Aptos" panose="02110004020202020204"/>
              </a:rPr>
              <a:t>Fluid Selection</a:t>
            </a:r>
          </a:p>
        </p:txBody>
      </p:sp>
      <p:sp>
        <p:nvSpPr>
          <p:cNvPr id="61" name="TextBox 60">
            <a:extLst>
              <a:ext uri="{FF2B5EF4-FFF2-40B4-BE49-F238E27FC236}">
                <a16:creationId xmlns:a16="http://schemas.microsoft.com/office/drawing/2014/main" id="{36E84E8F-4C63-AB48-CE31-EB6E403AAD3B}"/>
              </a:ext>
            </a:extLst>
          </p:cNvPr>
          <p:cNvSpPr txBox="1"/>
          <p:nvPr/>
        </p:nvSpPr>
        <p:spPr>
          <a:xfrm>
            <a:off x="6970123" y="10342"/>
            <a:ext cx="2029466" cy="507831"/>
          </a:xfrm>
          <a:prstGeom prst="rect">
            <a:avLst/>
          </a:prstGeom>
          <a:noFill/>
        </p:spPr>
        <p:txBody>
          <a:bodyPr wrap="none" rtlCol="0">
            <a:spAutoFit/>
          </a:bodyPr>
          <a:lstStyle/>
          <a:p>
            <a:pPr defTabSz="685800"/>
            <a:r>
              <a:rPr lang="en-US" sz="1350" dirty="0">
                <a:solidFill>
                  <a:prstClr val="black"/>
                </a:solidFill>
                <a:latin typeface="Aptos" panose="02110004020202020204"/>
              </a:rPr>
              <a:t>The Problem of heat</a:t>
            </a:r>
          </a:p>
          <a:p>
            <a:pPr defTabSz="685800"/>
            <a:r>
              <a:rPr lang="en-US" sz="1350" dirty="0">
                <a:solidFill>
                  <a:prstClr val="black"/>
                </a:solidFill>
                <a:latin typeface="Aptos" panose="02110004020202020204"/>
              </a:rPr>
              <a:t>Accessibility (packaging)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45)">
                                      <p:cBhvr>
                                        <p:cTn id="6" dur="22300"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7"/>
                                        </p:tgtEl>
                                      </p:cBhvr>
                                    </p:cmd>
                                  </p:childTnLst>
                                </p:cTn>
                              </p:par>
                            </p:childTnLst>
                          </p:cTn>
                        </p:par>
                      </p:childTnLst>
                    </p:cTn>
                  </p:par>
                </p:childTnLst>
              </p:cTn>
              <p:nextCondLst>
                <p:cond evt="onClick" delay="0">
                  <p:tgtEl>
                    <p:spTgt spid="47"/>
                  </p:tgtEl>
                </p:cond>
              </p:nextCondLst>
            </p:seq>
            <p:video>
              <p:cMediaNode vol="80000">
                <p:cTn id="12" fill="hold" display="0">
                  <p:stCondLst>
                    <p:cond delay="indefinite"/>
                  </p:stCondLst>
                </p:cTn>
                <p:tgtEl>
                  <p:spTgt spid="4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BA34-6C76-1A63-B4C0-74355ABDC386}"/>
              </a:ext>
            </a:extLst>
          </p:cNvPr>
          <p:cNvSpPr>
            <a:spLocks noGrp="1"/>
          </p:cNvSpPr>
          <p:nvPr>
            <p:ph type="title"/>
          </p:nvPr>
        </p:nvSpPr>
        <p:spPr/>
        <p:txBody>
          <a:bodyPr/>
          <a:lstStyle/>
          <a:p>
            <a:r>
              <a:rPr lang="en-US" dirty="0"/>
              <a:t>Experimental facility and capabilities</a:t>
            </a:r>
          </a:p>
        </p:txBody>
      </p:sp>
      <p:sp>
        <p:nvSpPr>
          <p:cNvPr id="3" name="Content Placeholder 2">
            <a:extLst>
              <a:ext uri="{FF2B5EF4-FFF2-40B4-BE49-F238E27FC236}">
                <a16:creationId xmlns:a16="http://schemas.microsoft.com/office/drawing/2014/main" id="{ADC72757-360B-92F0-F1CF-C14540084A68}"/>
              </a:ext>
            </a:extLst>
          </p:cNvPr>
          <p:cNvSpPr>
            <a:spLocks noGrp="1"/>
          </p:cNvSpPr>
          <p:nvPr>
            <p:ph idx="1"/>
          </p:nvPr>
        </p:nvSpPr>
        <p:spPr>
          <a:xfrm>
            <a:off x="628650" y="1149007"/>
            <a:ext cx="7886700" cy="3263504"/>
          </a:xfrm>
        </p:spPr>
        <p:txBody>
          <a:bodyPr>
            <a:normAutofit fontScale="62500" lnSpcReduction="20000"/>
          </a:bodyPr>
          <a:lstStyle/>
          <a:p>
            <a:pPr algn="just"/>
            <a:r>
              <a:rPr lang="en-US" dirty="0"/>
              <a:t>The capabilities of the thermal management labs at Binghamton include a thermal lab in the Center of Excellence building, wherein several benchtop experiments and set up, a full-scale data center which has about 2500 square feet of raised floor, multi cold aisle, and 2 CRAH units and a high bay thermal lab which is used for multi rack air to air to liquid and liquid to liquid thermal management investigations. These capabilities allow researchers to conduct thermal management experimental studies ranging in scale from a single chip level to an entire data center scale. We are able to conduct detailed experimental studies on thermal management of electronic systems using:</a:t>
            </a:r>
          </a:p>
          <a:p>
            <a:pPr lvl="0" algn="just"/>
            <a:r>
              <a:rPr lang="en-US" dirty="0"/>
              <a:t>Air cooling at the chip, server, rack, and data center levels</a:t>
            </a:r>
          </a:p>
          <a:p>
            <a:pPr lvl="0" algn="just"/>
            <a:r>
              <a:rPr lang="en-US" dirty="0"/>
              <a:t>Indirect single- and two-phase liquid cooling</a:t>
            </a:r>
          </a:p>
          <a:p>
            <a:pPr lvl="0" algn="just"/>
            <a:r>
              <a:rPr lang="en-US" dirty="0"/>
              <a:t>Immersion cooling   </a:t>
            </a:r>
          </a:p>
          <a:p>
            <a:pPr lvl="0" algn="just"/>
            <a:r>
              <a:rPr lang="en-US" dirty="0"/>
              <a:t>Sustainability and energy conservation </a:t>
            </a:r>
          </a:p>
          <a:p>
            <a:pPr algn="just"/>
            <a:r>
              <a:rPr lang="en-US" dirty="0"/>
              <a:t>A schematic of the different levels at which thermal management studies are conducted are shown in </a:t>
            </a:r>
            <a:r>
              <a:rPr lang="en-US" b="1" dirty="0"/>
              <a:t>the previous slide. </a:t>
            </a:r>
            <a:r>
              <a:rPr lang="en-US" dirty="0"/>
              <a:t>These studies are typically coupled to analytical investigations to create predictive, verified models. The models are used for design optimization using Neural Networks and machine learning approaches. </a:t>
            </a:r>
          </a:p>
          <a:p>
            <a:pPr algn="just"/>
            <a:r>
              <a:rPr lang="en-US" dirty="0"/>
              <a:t>These approaches are used to optimize thermal management approaches that are already commercialized as well as coming up with new innovative solutions that enable future generations of electronic systems</a:t>
            </a:r>
          </a:p>
        </p:txBody>
      </p:sp>
    </p:spTree>
    <p:extLst>
      <p:ext uri="{BB962C8B-B14F-4D97-AF65-F5344CB8AC3E}">
        <p14:creationId xmlns:p14="http://schemas.microsoft.com/office/powerpoint/2010/main" val="1582951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a:spLocks noGrp="1"/>
          </p:cNvSpPr>
          <p:nvPr>
            <p:ph type="title"/>
          </p:nvPr>
        </p:nvSpPr>
        <p:spPr>
          <a:xfrm>
            <a:off x="305443" y="133725"/>
            <a:ext cx="8472797" cy="537063"/>
          </a:xfrm>
          <a:prstGeom prst="rect">
            <a:avLst/>
          </a:prstGeom>
          <a:noFill/>
          <a:ln>
            <a:noFill/>
          </a:ln>
        </p:spPr>
        <p:txBody>
          <a:bodyPr spcFirstLastPara="1" vert="horz" wrap="square" lIns="68569" tIns="34275" rIns="68569" bIns="34275" rtlCol="0" anchor="b" anchorCtr="0">
            <a:normAutofit fontScale="90000"/>
          </a:bodyPr>
          <a:lstStyle/>
          <a:p>
            <a:r>
              <a:rPr lang="en-US" dirty="0"/>
              <a:t>CHIRP: Deep Learning based Predictive model for boiling process</a:t>
            </a:r>
            <a:endParaRPr dirty="0"/>
          </a:p>
        </p:txBody>
      </p:sp>
      <p:sp>
        <p:nvSpPr>
          <p:cNvPr id="156" name="Google Shape;156;p7"/>
          <p:cNvSpPr/>
          <p:nvPr/>
        </p:nvSpPr>
        <p:spPr>
          <a:xfrm>
            <a:off x="5629010" y="2772592"/>
            <a:ext cx="3071036" cy="1727459"/>
          </a:xfrm>
          <a:prstGeom prst="rect">
            <a:avLst/>
          </a:prstGeom>
          <a:noFill/>
          <a:ln>
            <a:noFill/>
          </a:ln>
        </p:spPr>
        <p:txBody>
          <a:bodyPr/>
          <a:lstStyle/>
          <a:p>
            <a:pPr defTabSz="685800"/>
            <a:endParaRPr lang="en-US" sz="1350">
              <a:solidFill>
                <a:prstClr val="black"/>
              </a:solidFill>
              <a:latin typeface="Aptos" panose="02110004020202020204"/>
            </a:endParaRPr>
          </a:p>
        </p:txBody>
      </p:sp>
      <p:pic>
        <p:nvPicPr>
          <p:cNvPr id="8" name="Picture 7">
            <a:extLst>
              <a:ext uri="{FF2B5EF4-FFF2-40B4-BE49-F238E27FC236}">
                <a16:creationId xmlns:a16="http://schemas.microsoft.com/office/drawing/2014/main" id="{BBA85C9A-E8A9-46D5-A75C-85CDEC6F1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54" y="2355244"/>
            <a:ext cx="4956899" cy="2788256"/>
          </a:xfrm>
          <a:prstGeom prst="rect">
            <a:avLst/>
          </a:prstGeom>
        </p:spPr>
      </p:pic>
      <p:pic>
        <p:nvPicPr>
          <p:cNvPr id="11" name="Picture 10">
            <a:extLst>
              <a:ext uri="{FF2B5EF4-FFF2-40B4-BE49-F238E27FC236}">
                <a16:creationId xmlns:a16="http://schemas.microsoft.com/office/drawing/2014/main" id="{F081DF21-D6EC-44EA-A376-AE36ADF25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 y="643450"/>
            <a:ext cx="3242786" cy="1824067"/>
          </a:xfrm>
          <a:prstGeom prst="rect">
            <a:avLst/>
          </a:prstGeom>
        </p:spPr>
      </p:pic>
      <p:pic>
        <p:nvPicPr>
          <p:cNvPr id="3" name="Picture 2">
            <a:extLst>
              <a:ext uri="{FF2B5EF4-FFF2-40B4-BE49-F238E27FC236}">
                <a16:creationId xmlns:a16="http://schemas.microsoft.com/office/drawing/2014/main" id="{C0D8EF56-049D-4A20-89DA-559E75375204}"/>
              </a:ext>
            </a:extLst>
          </p:cNvPr>
          <p:cNvPicPr>
            <a:picLocks noChangeAspect="1"/>
          </p:cNvPicPr>
          <p:nvPr/>
        </p:nvPicPr>
        <p:blipFill rotWithShape="1">
          <a:blip r:embed="rId5"/>
          <a:srcRect t="14701" b="15556"/>
          <a:stretch/>
        </p:blipFill>
        <p:spPr>
          <a:xfrm>
            <a:off x="5298351" y="1764324"/>
            <a:ext cx="3845650" cy="2649500"/>
          </a:xfrm>
          <a:prstGeom prst="rect">
            <a:avLst/>
          </a:prstGeom>
        </p:spPr>
      </p:pic>
      <p:pic>
        <p:nvPicPr>
          <p:cNvPr id="4" name="Picture 3">
            <a:extLst>
              <a:ext uri="{FF2B5EF4-FFF2-40B4-BE49-F238E27FC236}">
                <a16:creationId xmlns:a16="http://schemas.microsoft.com/office/drawing/2014/main" id="{20C51CC6-381F-4347-B576-0A7190A86508}"/>
              </a:ext>
            </a:extLst>
          </p:cNvPr>
          <p:cNvPicPr>
            <a:picLocks noChangeAspect="1"/>
          </p:cNvPicPr>
          <p:nvPr/>
        </p:nvPicPr>
        <p:blipFill>
          <a:blip r:embed="rId6"/>
          <a:stretch>
            <a:fillRect/>
          </a:stretch>
        </p:blipFill>
        <p:spPr>
          <a:xfrm>
            <a:off x="3237983" y="765150"/>
            <a:ext cx="2172381" cy="1702367"/>
          </a:xfrm>
          <a:prstGeom prst="rect">
            <a:avLst/>
          </a:prstGeom>
        </p:spPr>
      </p:pic>
      <p:sp>
        <p:nvSpPr>
          <p:cNvPr id="16" name="TextBox 15">
            <a:extLst>
              <a:ext uri="{FF2B5EF4-FFF2-40B4-BE49-F238E27FC236}">
                <a16:creationId xmlns:a16="http://schemas.microsoft.com/office/drawing/2014/main" id="{211E83DA-9E44-4F92-AED3-7FB2FD59EE76}"/>
              </a:ext>
            </a:extLst>
          </p:cNvPr>
          <p:cNvSpPr txBox="1"/>
          <p:nvPr/>
        </p:nvSpPr>
        <p:spPr>
          <a:xfrm>
            <a:off x="5410364" y="900753"/>
            <a:ext cx="4574930" cy="923330"/>
          </a:xfrm>
          <a:prstGeom prst="rect">
            <a:avLst/>
          </a:prstGeom>
          <a:noFill/>
        </p:spPr>
        <p:txBody>
          <a:bodyPr wrap="square">
            <a:spAutoFit/>
          </a:bodyPr>
          <a:lstStyle/>
          <a:p>
            <a:pPr marL="214313" indent="-214313" algn="just" defTabSz="685800">
              <a:buFont typeface="Arial" panose="020B0604020202020204" pitchFamily="34" charset="0"/>
              <a:buChar char="•"/>
            </a:pPr>
            <a:r>
              <a:rPr lang="en-US" sz="1350" dirty="0">
                <a:solidFill>
                  <a:prstClr val="black"/>
                </a:solidFill>
                <a:latin typeface="Aptos" panose="02110004020202020204"/>
              </a:rPr>
              <a:t>Beyond the meta-data analysis, it is imperative to extract</a:t>
            </a:r>
          </a:p>
          <a:p>
            <a:pPr algn="just" defTabSz="685800"/>
            <a:r>
              <a:rPr lang="en-US" sz="1350" dirty="0">
                <a:solidFill>
                  <a:prstClr val="black"/>
                </a:solidFill>
                <a:latin typeface="Aptos" panose="02110004020202020204"/>
              </a:rPr>
              <a:t>physically meaningful features from visual data</a:t>
            </a:r>
          </a:p>
          <a:p>
            <a:pPr marL="214313" indent="-214313" algn="just" defTabSz="685800">
              <a:buFont typeface="Arial" panose="020B0604020202020204" pitchFamily="34" charset="0"/>
              <a:buChar char="•"/>
            </a:pPr>
            <a:r>
              <a:rPr lang="en-US" sz="1350" dirty="0">
                <a:solidFill>
                  <a:prstClr val="black"/>
                </a:solidFill>
                <a:latin typeface="Aptos" panose="02110004020202020204"/>
              </a:rPr>
              <a:t>Optimization of data input to training process as a </a:t>
            </a:r>
          </a:p>
          <a:p>
            <a:pPr algn="just" defTabSz="685800"/>
            <a:r>
              <a:rPr lang="en-US" sz="1350" dirty="0">
                <a:solidFill>
                  <a:prstClr val="black"/>
                </a:solidFill>
                <a:latin typeface="Aptos" panose="02110004020202020204"/>
              </a:rPr>
              <a:t>     function of measurement uncertainty plays a crucial role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3E05-2438-1956-89B1-9FC42E8CAA08}"/>
              </a:ext>
            </a:extLst>
          </p:cNvPr>
          <p:cNvSpPr>
            <a:spLocks noGrp="1"/>
          </p:cNvSpPr>
          <p:nvPr>
            <p:ph type="title"/>
          </p:nvPr>
        </p:nvSpPr>
        <p:spPr/>
        <p:txBody>
          <a:bodyPr/>
          <a:lstStyle/>
          <a:p>
            <a:r>
              <a:rPr lang="en-US" dirty="0"/>
              <a:t>Modeling capabilities</a:t>
            </a:r>
          </a:p>
        </p:txBody>
      </p:sp>
      <p:sp>
        <p:nvSpPr>
          <p:cNvPr id="3" name="Content Placeholder 2">
            <a:extLst>
              <a:ext uri="{FF2B5EF4-FFF2-40B4-BE49-F238E27FC236}">
                <a16:creationId xmlns:a16="http://schemas.microsoft.com/office/drawing/2014/main" id="{06D97A86-D0D8-4EA7-431E-E1331EE89FF1}"/>
              </a:ext>
            </a:extLst>
          </p:cNvPr>
          <p:cNvSpPr>
            <a:spLocks noGrp="1"/>
          </p:cNvSpPr>
          <p:nvPr>
            <p:ph idx="1"/>
          </p:nvPr>
        </p:nvSpPr>
        <p:spPr/>
        <p:txBody>
          <a:bodyPr>
            <a:normAutofit fontScale="77500" lnSpcReduction="20000"/>
          </a:bodyPr>
          <a:lstStyle/>
          <a:p>
            <a:pPr algn="just"/>
            <a:r>
              <a:rPr lang="en-US" dirty="0"/>
              <a:t>Our existing capabilities to model and predict the heat transfer performance of complex phenomena occurring in the data center include using Deep learning-based Artificial Neural networks (ANNs) and Convolutional Neural Networks (CNNs). </a:t>
            </a:r>
          </a:p>
          <a:p>
            <a:pPr algn="just"/>
            <a:r>
              <a:rPr lang="en-US" dirty="0"/>
              <a:t>There have been many studies for developing empirical correlations to predict the heat transfer coefficient and critical heat flux for highly complex non-linear flow and heat transfer problems. Still, these correlations show poor predictive accuracy in the outranged data of their geometrical or operational conditions.</a:t>
            </a:r>
          </a:p>
          <a:p>
            <a:pPr algn="just"/>
            <a:r>
              <a:rPr lang="en-US" dirty="0"/>
              <a:t> Furthermore, conventional regression models are not powerful enough to capture the microchannel's geometrical and fluid flow complexities. </a:t>
            </a:r>
          </a:p>
          <a:p>
            <a:pPr algn="just"/>
            <a:r>
              <a:rPr lang="en-US" dirty="0"/>
              <a:t>Therefore, we adopted widely used deep learning-based ANNs and CNNs to model complex interdependent parameters. Training our ANN and CNN model with our carefully constructed dataset allows for an accurate prediction of single and two-phase thermos hydraulic performance and the heat flux. The ANN is also used to arrive at global optimal design for cooling solutions ranging from the data center to the chip level thus increasing energy efficiency.</a:t>
            </a:r>
          </a:p>
          <a:p>
            <a:pPr algn="just"/>
            <a:endParaRPr lang="en-US" dirty="0"/>
          </a:p>
        </p:txBody>
      </p:sp>
    </p:spTree>
    <p:extLst>
      <p:ext uri="{BB962C8B-B14F-4D97-AF65-F5344CB8AC3E}">
        <p14:creationId xmlns:p14="http://schemas.microsoft.com/office/powerpoint/2010/main" val="28374594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1|1.2"/>
</p:tagLst>
</file>

<file path=ppt/theme/theme1.xml><?xml version="1.0" encoding="utf-8"?>
<a:theme xmlns:a="http://schemas.openxmlformats.org/drawingml/2006/main" name="9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13912</TotalTime>
  <Words>742</Words>
  <Application>Microsoft Macintosh PowerPoint</Application>
  <PresentationFormat>On-screen Show (16:9)</PresentationFormat>
  <Paragraphs>87</Paragraphs>
  <Slides>7</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Inter Heavy</vt:lpstr>
      <vt:lpstr>Inter Medium</vt:lpstr>
      <vt:lpstr>Open Sans</vt:lpstr>
      <vt:lpstr>Calibri</vt:lpstr>
      <vt:lpstr>Inter</vt:lpstr>
      <vt:lpstr>Merriweather Sans</vt:lpstr>
      <vt:lpstr>Aptos Display</vt:lpstr>
      <vt:lpstr>Aptos</vt:lpstr>
      <vt:lpstr>Open Sans Bold</vt:lpstr>
      <vt:lpstr>Arial</vt:lpstr>
      <vt:lpstr>9_Office Theme</vt:lpstr>
      <vt:lpstr>CHIRP and ES2</vt:lpstr>
      <vt:lpstr>Research Facility: CHIRP and ES2</vt:lpstr>
      <vt:lpstr>PowerPoint Presentation</vt:lpstr>
      <vt:lpstr>PowerPoint Presentation</vt:lpstr>
      <vt:lpstr>Experimental facility and capabilities</vt:lpstr>
      <vt:lpstr>CHIRP: Deep Learning based Predictive model for boiling process</vt:lpstr>
      <vt:lpstr>Modeling capabilities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Sammakia</dc:creator>
  <cp:lastModifiedBy>Kartik Gopalan </cp:lastModifiedBy>
  <cp:revision>243</cp:revision>
  <dcterms:created xsi:type="dcterms:W3CDTF">2023-03-20T15:32:18Z</dcterms:created>
  <dcterms:modified xsi:type="dcterms:W3CDTF">2025-06-04T20:37:04Z</dcterms:modified>
</cp:coreProperties>
</file>